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90" r:id="rId2"/>
    <p:sldId id="298" r:id="rId3"/>
    <p:sldId id="376" r:id="rId4"/>
    <p:sldId id="389" r:id="rId5"/>
    <p:sldId id="327" r:id="rId6"/>
    <p:sldId id="385" r:id="rId7"/>
    <p:sldId id="386" r:id="rId8"/>
    <p:sldId id="356" r:id="rId9"/>
    <p:sldId id="387" r:id="rId10"/>
    <p:sldId id="379" r:id="rId11"/>
    <p:sldId id="388" r:id="rId12"/>
    <p:sldId id="380" r:id="rId13"/>
    <p:sldId id="382" r:id="rId14"/>
    <p:sldId id="383" r:id="rId15"/>
    <p:sldId id="384" r:id="rId16"/>
    <p:sldId id="378" r:id="rId17"/>
  </p:sldIdLst>
  <p:sldSz cx="9144000" cy="6858000" type="screen4x3"/>
  <p:notesSz cx="6800850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937"/>
    <a:srgbClr val="8A0000"/>
    <a:srgbClr val="E51101"/>
    <a:srgbClr val="D11001"/>
    <a:srgbClr val="A70D01"/>
    <a:srgbClr val="ED1201"/>
    <a:srgbClr val="FF1919"/>
    <a:srgbClr val="F20000"/>
    <a:srgbClr val="DD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6914" autoAdjust="0"/>
  </p:normalViewPr>
  <p:slideViewPr>
    <p:cSldViewPr>
      <p:cViewPr>
        <p:scale>
          <a:sx n="100" d="100"/>
          <a:sy n="100" d="100"/>
        </p:scale>
        <p:origin x="-200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459222440944882"/>
                  <c:y val="6.690034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984251968503936"/>
                  <c:y val="-0.19689099409448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Доля СЭЗ в области</c:v>
                </c:pt>
                <c:pt idx="1">
                  <c:v>Доля прочих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30.4</c:v>
                </c:pt>
                <c:pt idx="1">
                  <c:v>69.599999999999994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9001447755804909"/>
                  <c:y val="8.8796620046620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6495797341962002"/>
                  <c:y val="-0.19141675632060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Доля СЭЗ в области</c:v>
                </c:pt>
                <c:pt idx="1">
                  <c:v>Доля прочих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42.3</c:v>
                </c:pt>
                <c:pt idx="1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0103755832685258"/>
                  <c:y val="6.690037033971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759810541884235"/>
                  <c:y val="-0.16952050661370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Доля СЭЗ в области</c:v>
                </c:pt>
                <c:pt idx="1">
                  <c:v>Доля прочих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32.5</c:v>
                </c:pt>
                <c:pt idx="1">
                  <c:v>67.5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0103755832685258"/>
                  <c:y val="8.8796620046620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535410996000445"/>
                  <c:y val="-0.14762425690680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Доля СЭЗ в области</c:v>
                </c:pt>
                <c:pt idx="1">
                  <c:v>Доля прочих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59.9</c:v>
                </c:pt>
                <c:pt idx="1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459222440944882"/>
                  <c:y val="6.690034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984251968503936"/>
                  <c:y val="-0.19689099409448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Доля СЭЗ "Могилев"</c:v>
                </c:pt>
                <c:pt idx="1">
                  <c:v>Доля остальных СЭЗ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23.9</c:v>
                </c:pt>
                <c:pt idx="1">
                  <c:v>76.099999999999994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459222440944882"/>
                  <c:y val="6.690034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4842335226641485"/>
                  <c:y val="-0.17499456904042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Доля СЭЗ "Могилев"</c:v>
                </c:pt>
                <c:pt idx="1">
                  <c:v>Доля остальных СЭЗ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22.6</c:v>
                </c:pt>
                <c:pt idx="1">
                  <c:v>77.400000000000006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83333333333331E-2"/>
          <c:y val="5.1073326771653549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1459222440944882"/>
                  <c:y val="6.6900344488188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759810541884235"/>
                  <c:y val="-0.12025394477317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Доля СЭЗ "Могилев"</c:v>
                </c:pt>
                <c:pt idx="1">
                  <c:v>Доля остальных СЭЗ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29.3</c:v>
                </c:pt>
                <c:pt idx="1">
                  <c:v>70.7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71735084990555E-2"/>
          <c:y val="4.5599371043158025E-2"/>
          <c:w val="0.93333333333333335"/>
          <c:h val="0.82440477362204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00FF00"/>
              </a:solidFill>
            </c:spPr>
          </c:dPt>
          <c:dLbls>
            <c:dLbl>
              <c:idx val="0"/>
              <c:layout>
                <c:manualLayout>
                  <c:x val="-0.20103755832685258"/>
                  <c:y val="7.784849519316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086565034440617"/>
                  <c:y val="-0.18594269389387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Доля СЭЗ "Могилев"</c:v>
                </c:pt>
                <c:pt idx="1">
                  <c:v>Доля остальных СЭЗ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35.299999999999997</c:v>
                </c:pt>
                <c:pt idx="1">
                  <c:v>64.7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27C93-E21B-4B1C-A58A-20687B7D43AA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86B59CC3-1BA1-49A7-B3E6-7A19B7930E17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1. Обзор г. Могилева и Могилевской области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C598C1CE-396C-42A6-A494-A0AA9995E0A4}" type="par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4486342D-22FE-4FDD-89AF-799872F93756}" type="sib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50AD5B6D-47B4-4BEB-8D2F-C86D0BAE65C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2. СЭЗ «Могилев» сегодня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F4595F3E-F9B3-4D7E-BB56-1E473B41C0B0}" type="par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D1946FF2-FD0C-44A4-A559-F0CD2EB7ECA8}" type="sib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9C0D08EE-43D9-4EC4-9784-B4E9494342DF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3. Преимущества СЭЗ «Могилев» и особенности ведения бизнеса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191E4753-19C6-4C9E-97A6-FE5F0C389240}" type="par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B6FEBAB5-94EB-4C9F-8C22-390ABE964E4E}" type="sib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6F600362-9BF7-4BBD-8CAF-33D38CCB66A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4. Регистрация резидентов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0D60D71B-2ACA-4CCF-879A-AAD5ED5BBCBF}" type="par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CEB78A8F-DD46-47D3-88BE-34FF8CB49059}" type="sib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19F59C74-9C56-4DE5-B00E-9EC4C734E025}" type="pres">
      <dgm:prSet presAssocID="{06B27C93-E21B-4B1C-A58A-20687B7D43AA}" presName="Name0" presStyleCnt="0">
        <dgm:presLayoutVars>
          <dgm:dir/>
          <dgm:animLvl val="lvl"/>
          <dgm:resizeHandles val="exact"/>
        </dgm:presLayoutVars>
      </dgm:prSet>
      <dgm:spPr/>
    </dgm:pt>
    <dgm:pt modelId="{422FA2ED-25BE-4CAE-9188-D7BAB2DAA44C}" type="pres">
      <dgm:prSet presAssocID="{86B59CC3-1BA1-49A7-B3E6-7A19B7930E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33B3-8686-4443-9962-AAC1CFD08F05}" type="pres">
      <dgm:prSet presAssocID="{4486342D-22FE-4FDD-89AF-799872F93756}" presName="parTxOnlySpace" presStyleCnt="0"/>
      <dgm:spPr/>
    </dgm:pt>
    <dgm:pt modelId="{C7660D9D-1EB8-4459-95ED-E34EA59770D2}" type="pres">
      <dgm:prSet presAssocID="{50AD5B6D-47B4-4BEB-8D2F-C86D0BAE65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3A827-A927-4EF6-BF71-0DEF0774C16F}" type="pres">
      <dgm:prSet presAssocID="{D1946FF2-FD0C-44A4-A559-F0CD2EB7ECA8}" presName="parTxOnlySpace" presStyleCnt="0"/>
      <dgm:spPr/>
    </dgm:pt>
    <dgm:pt modelId="{1613DC1D-84EC-404D-825A-C9D88076A419}" type="pres">
      <dgm:prSet presAssocID="{9C0D08EE-43D9-4EC4-9784-B4E9494342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6316C-0DBD-4286-87D4-AF678154A3D6}" type="pres">
      <dgm:prSet presAssocID="{B6FEBAB5-94EB-4C9F-8C22-390ABE964E4E}" presName="parTxOnlySpace" presStyleCnt="0"/>
      <dgm:spPr/>
    </dgm:pt>
    <dgm:pt modelId="{66833BBF-6D14-4140-AF19-28249376095B}" type="pres">
      <dgm:prSet presAssocID="{6F600362-9BF7-4BBD-8CAF-33D38CCB6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68D66-9B47-4C3E-95CD-ED07223C6206}" type="presOf" srcId="{9C0D08EE-43D9-4EC4-9784-B4E9494342DF}" destId="{1613DC1D-84EC-404D-825A-C9D88076A419}" srcOrd="0" destOrd="0" presId="urn:microsoft.com/office/officeart/2005/8/layout/chevron1"/>
    <dgm:cxn modelId="{ACA351EA-4915-4C80-A5EE-066CDA7F3162}" srcId="{06B27C93-E21B-4B1C-A58A-20687B7D43AA}" destId="{50AD5B6D-47B4-4BEB-8D2F-C86D0BAE65C0}" srcOrd="1" destOrd="0" parTransId="{F4595F3E-F9B3-4D7E-BB56-1E473B41C0B0}" sibTransId="{D1946FF2-FD0C-44A4-A559-F0CD2EB7ECA8}"/>
    <dgm:cxn modelId="{E10169F2-0A2A-47EE-822B-7DDB3B431FE4}" type="presOf" srcId="{06B27C93-E21B-4B1C-A58A-20687B7D43AA}" destId="{19F59C74-9C56-4DE5-B00E-9EC4C734E025}" srcOrd="0" destOrd="0" presId="urn:microsoft.com/office/officeart/2005/8/layout/chevron1"/>
    <dgm:cxn modelId="{0A9552D5-68E6-4E5F-9F4D-C0B2F3CBC87F}" srcId="{06B27C93-E21B-4B1C-A58A-20687B7D43AA}" destId="{9C0D08EE-43D9-4EC4-9784-B4E9494342DF}" srcOrd="2" destOrd="0" parTransId="{191E4753-19C6-4C9E-97A6-FE5F0C389240}" sibTransId="{B6FEBAB5-94EB-4C9F-8C22-390ABE964E4E}"/>
    <dgm:cxn modelId="{D401CCE0-39E5-4A30-BFDC-296539BD031D}" type="presOf" srcId="{50AD5B6D-47B4-4BEB-8D2F-C86D0BAE65C0}" destId="{C7660D9D-1EB8-4459-95ED-E34EA59770D2}" srcOrd="0" destOrd="0" presId="urn:microsoft.com/office/officeart/2005/8/layout/chevron1"/>
    <dgm:cxn modelId="{85388CC8-9DC6-4D35-A792-B122C97172BC}" type="presOf" srcId="{86B59CC3-1BA1-49A7-B3E6-7A19B7930E17}" destId="{422FA2ED-25BE-4CAE-9188-D7BAB2DAA44C}" srcOrd="0" destOrd="0" presId="urn:microsoft.com/office/officeart/2005/8/layout/chevron1"/>
    <dgm:cxn modelId="{3F572D3D-6BF8-4E40-B5FC-28D76BD5DA79}" type="presOf" srcId="{6F600362-9BF7-4BBD-8CAF-33D38CCB66AD}" destId="{66833BBF-6D14-4140-AF19-28249376095B}" srcOrd="0" destOrd="0" presId="urn:microsoft.com/office/officeart/2005/8/layout/chevron1"/>
    <dgm:cxn modelId="{A4EF89F1-4693-4BB2-8CAC-8C6FE1E627CB}" srcId="{06B27C93-E21B-4B1C-A58A-20687B7D43AA}" destId="{6F600362-9BF7-4BBD-8CAF-33D38CCB66AD}" srcOrd="3" destOrd="0" parTransId="{0D60D71B-2ACA-4CCF-879A-AAD5ED5BBCBF}" sibTransId="{CEB78A8F-DD46-47D3-88BE-34FF8CB49059}"/>
    <dgm:cxn modelId="{3D5640E2-57E1-4E49-88A3-0FBC44862056}" srcId="{06B27C93-E21B-4B1C-A58A-20687B7D43AA}" destId="{86B59CC3-1BA1-49A7-B3E6-7A19B7930E17}" srcOrd="0" destOrd="0" parTransId="{C598C1CE-396C-42A6-A494-A0AA9995E0A4}" sibTransId="{4486342D-22FE-4FDD-89AF-799872F93756}"/>
    <dgm:cxn modelId="{DE195842-5AF9-422E-A181-D9A3201F602F}" type="presParOf" srcId="{19F59C74-9C56-4DE5-B00E-9EC4C734E025}" destId="{422FA2ED-25BE-4CAE-9188-D7BAB2DAA44C}" srcOrd="0" destOrd="0" presId="urn:microsoft.com/office/officeart/2005/8/layout/chevron1"/>
    <dgm:cxn modelId="{0AD93849-CD5B-43DE-820C-99B18E069239}" type="presParOf" srcId="{19F59C74-9C56-4DE5-B00E-9EC4C734E025}" destId="{559C33B3-8686-4443-9962-AAC1CFD08F05}" srcOrd="1" destOrd="0" presId="urn:microsoft.com/office/officeart/2005/8/layout/chevron1"/>
    <dgm:cxn modelId="{C199E518-40C1-49DB-B8D6-993553A02076}" type="presParOf" srcId="{19F59C74-9C56-4DE5-B00E-9EC4C734E025}" destId="{C7660D9D-1EB8-4459-95ED-E34EA59770D2}" srcOrd="2" destOrd="0" presId="urn:microsoft.com/office/officeart/2005/8/layout/chevron1"/>
    <dgm:cxn modelId="{57809F90-D54D-4482-AEB3-FD2F3447CB86}" type="presParOf" srcId="{19F59C74-9C56-4DE5-B00E-9EC4C734E025}" destId="{75A3A827-A927-4EF6-BF71-0DEF0774C16F}" srcOrd="3" destOrd="0" presId="urn:microsoft.com/office/officeart/2005/8/layout/chevron1"/>
    <dgm:cxn modelId="{B8D5AA4D-34B2-4D33-96AA-D4ED910B07DE}" type="presParOf" srcId="{19F59C74-9C56-4DE5-B00E-9EC4C734E025}" destId="{1613DC1D-84EC-404D-825A-C9D88076A419}" srcOrd="4" destOrd="0" presId="urn:microsoft.com/office/officeart/2005/8/layout/chevron1"/>
    <dgm:cxn modelId="{B20F7A26-441D-40D2-8372-63068FFAC48A}" type="presParOf" srcId="{19F59C74-9C56-4DE5-B00E-9EC4C734E025}" destId="{CC96316C-0DBD-4286-87D4-AF678154A3D6}" srcOrd="5" destOrd="0" presId="urn:microsoft.com/office/officeart/2005/8/layout/chevron1"/>
    <dgm:cxn modelId="{F64262BE-924D-49C3-B828-9F876F5630BB}" type="presParOf" srcId="{19F59C74-9C56-4DE5-B00E-9EC4C734E025}" destId="{66833BBF-6D14-4140-AF19-28249376095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27C93-E21B-4B1C-A58A-20687B7D43AA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86B59CC3-1BA1-49A7-B3E6-7A19B7930E1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1. Обзор г. Могилева и Могилевской области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C598C1CE-396C-42A6-A494-A0AA9995E0A4}" type="par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4486342D-22FE-4FDD-89AF-799872F93756}" type="sib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50AD5B6D-47B4-4BEB-8D2F-C86D0BAE65C0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2. СЭЗ «Могилев» сегодня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F4595F3E-F9B3-4D7E-BB56-1E473B41C0B0}" type="par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D1946FF2-FD0C-44A4-A559-F0CD2EB7ECA8}" type="sib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9C0D08EE-43D9-4EC4-9784-B4E9494342DF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3. Преимущества СЭЗ «Могилев» и особенности ведения бизнеса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191E4753-19C6-4C9E-97A6-FE5F0C389240}" type="par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B6FEBAB5-94EB-4C9F-8C22-390ABE964E4E}" type="sib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6F600362-9BF7-4BBD-8CAF-33D38CCB66A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4. Регистрация резидентов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0D60D71B-2ACA-4CCF-879A-AAD5ED5BBCBF}" type="par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CEB78A8F-DD46-47D3-88BE-34FF8CB49059}" type="sib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19F59C74-9C56-4DE5-B00E-9EC4C734E025}" type="pres">
      <dgm:prSet presAssocID="{06B27C93-E21B-4B1C-A58A-20687B7D43AA}" presName="Name0" presStyleCnt="0">
        <dgm:presLayoutVars>
          <dgm:dir/>
          <dgm:animLvl val="lvl"/>
          <dgm:resizeHandles val="exact"/>
        </dgm:presLayoutVars>
      </dgm:prSet>
      <dgm:spPr/>
    </dgm:pt>
    <dgm:pt modelId="{422FA2ED-25BE-4CAE-9188-D7BAB2DAA44C}" type="pres">
      <dgm:prSet presAssocID="{86B59CC3-1BA1-49A7-B3E6-7A19B7930E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33B3-8686-4443-9962-AAC1CFD08F05}" type="pres">
      <dgm:prSet presAssocID="{4486342D-22FE-4FDD-89AF-799872F93756}" presName="parTxOnlySpace" presStyleCnt="0"/>
      <dgm:spPr/>
    </dgm:pt>
    <dgm:pt modelId="{C7660D9D-1EB8-4459-95ED-E34EA59770D2}" type="pres">
      <dgm:prSet presAssocID="{50AD5B6D-47B4-4BEB-8D2F-C86D0BAE65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3A827-A927-4EF6-BF71-0DEF0774C16F}" type="pres">
      <dgm:prSet presAssocID="{D1946FF2-FD0C-44A4-A559-F0CD2EB7ECA8}" presName="parTxOnlySpace" presStyleCnt="0"/>
      <dgm:spPr/>
    </dgm:pt>
    <dgm:pt modelId="{1613DC1D-84EC-404D-825A-C9D88076A419}" type="pres">
      <dgm:prSet presAssocID="{9C0D08EE-43D9-4EC4-9784-B4E9494342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6316C-0DBD-4286-87D4-AF678154A3D6}" type="pres">
      <dgm:prSet presAssocID="{B6FEBAB5-94EB-4C9F-8C22-390ABE964E4E}" presName="parTxOnlySpace" presStyleCnt="0"/>
      <dgm:spPr/>
    </dgm:pt>
    <dgm:pt modelId="{66833BBF-6D14-4140-AF19-28249376095B}" type="pres">
      <dgm:prSet presAssocID="{6F600362-9BF7-4BBD-8CAF-33D38CCB6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C5378-E3DE-425F-A566-9833056B4058}" type="presOf" srcId="{50AD5B6D-47B4-4BEB-8D2F-C86D0BAE65C0}" destId="{C7660D9D-1EB8-4459-95ED-E34EA59770D2}" srcOrd="0" destOrd="0" presId="urn:microsoft.com/office/officeart/2005/8/layout/chevron1"/>
    <dgm:cxn modelId="{D448A684-FC10-4D3A-AEDD-EAC8F65FBBB5}" type="presOf" srcId="{9C0D08EE-43D9-4EC4-9784-B4E9494342DF}" destId="{1613DC1D-84EC-404D-825A-C9D88076A419}" srcOrd="0" destOrd="0" presId="urn:microsoft.com/office/officeart/2005/8/layout/chevron1"/>
    <dgm:cxn modelId="{ACA351EA-4915-4C80-A5EE-066CDA7F3162}" srcId="{06B27C93-E21B-4B1C-A58A-20687B7D43AA}" destId="{50AD5B6D-47B4-4BEB-8D2F-C86D0BAE65C0}" srcOrd="1" destOrd="0" parTransId="{F4595F3E-F9B3-4D7E-BB56-1E473B41C0B0}" sibTransId="{D1946FF2-FD0C-44A4-A559-F0CD2EB7ECA8}"/>
    <dgm:cxn modelId="{69728279-EC26-4771-AF8B-A88906CE2373}" type="presOf" srcId="{06B27C93-E21B-4B1C-A58A-20687B7D43AA}" destId="{19F59C74-9C56-4DE5-B00E-9EC4C734E025}" srcOrd="0" destOrd="0" presId="urn:microsoft.com/office/officeart/2005/8/layout/chevron1"/>
    <dgm:cxn modelId="{0A9552D5-68E6-4E5F-9F4D-C0B2F3CBC87F}" srcId="{06B27C93-E21B-4B1C-A58A-20687B7D43AA}" destId="{9C0D08EE-43D9-4EC4-9784-B4E9494342DF}" srcOrd="2" destOrd="0" parTransId="{191E4753-19C6-4C9E-97A6-FE5F0C389240}" sibTransId="{B6FEBAB5-94EB-4C9F-8C22-390ABE964E4E}"/>
    <dgm:cxn modelId="{E6A6DE41-6206-4862-927E-3702CF8B2085}" type="presOf" srcId="{6F600362-9BF7-4BBD-8CAF-33D38CCB66AD}" destId="{66833BBF-6D14-4140-AF19-28249376095B}" srcOrd="0" destOrd="0" presId="urn:microsoft.com/office/officeart/2005/8/layout/chevron1"/>
    <dgm:cxn modelId="{A4EF89F1-4693-4BB2-8CAC-8C6FE1E627CB}" srcId="{06B27C93-E21B-4B1C-A58A-20687B7D43AA}" destId="{6F600362-9BF7-4BBD-8CAF-33D38CCB66AD}" srcOrd="3" destOrd="0" parTransId="{0D60D71B-2ACA-4CCF-879A-AAD5ED5BBCBF}" sibTransId="{CEB78A8F-DD46-47D3-88BE-34FF8CB49059}"/>
    <dgm:cxn modelId="{E70832B8-DA38-420C-972B-5D75592FAC39}" type="presOf" srcId="{86B59CC3-1BA1-49A7-B3E6-7A19B7930E17}" destId="{422FA2ED-25BE-4CAE-9188-D7BAB2DAA44C}" srcOrd="0" destOrd="0" presId="urn:microsoft.com/office/officeart/2005/8/layout/chevron1"/>
    <dgm:cxn modelId="{3D5640E2-57E1-4E49-88A3-0FBC44862056}" srcId="{06B27C93-E21B-4B1C-A58A-20687B7D43AA}" destId="{86B59CC3-1BA1-49A7-B3E6-7A19B7930E17}" srcOrd="0" destOrd="0" parTransId="{C598C1CE-396C-42A6-A494-A0AA9995E0A4}" sibTransId="{4486342D-22FE-4FDD-89AF-799872F93756}"/>
    <dgm:cxn modelId="{019BD3E9-CA29-462D-AF3B-CDE6ED1B1440}" type="presParOf" srcId="{19F59C74-9C56-4DE5-B00E-9EC4C734E025}" destId="{422FA2ED-25BE-4CAE-9188-D7BAB2DAA44C}" srcOrd="0" destOrd="0" presId="urn:microsoft.com/office/officeart/2005/8/layout/chevron1"/>
    <dgm:cxn modelId="{1A17E192-493D-41C7-A33E-5FEE478DBF43}" type="presParOf" srcId="{19F59C74-9C56-4DE5-B00E-9EC4C734E025}" destId="{559C33B3-8686-4443-9962-AAC1CFD08F05}" srcOrd="1" destOrd="0" presId="urn:microsoft.com/office/officeart/2005/8/layout/chevron1"/>
    <dgm:cxn modelId="{B5853CC2-6DAF-4326-BD5A-2F46EBD31E1D}" type="presParOf" srcId="{19F59C74-9C56-4DE5-B00E-9EC4C734E025}" destId="{C7660D9D-1EB8-4459-95ED-E34EA59770D2}" srcOrd="2" destOrd="0" presId="urn:microsoft.com/office/officeart/2005/8/layout/chevron1"/>
    <dgm:cxn modelId="{09E3F3C0-BB69-4DEA-8D93-A6D3A5D6F7C2}" type="presParOf" srcId="{19F59C74-9C56-4DE5-B00E-9EC4C734E025}" destId="{75A3A827-A927-4EF6-BF71-0DEF0774C16F}" srcOrd="3" destOrd="0" presId="urn:microsoft.com/office/officeart/2005/8/layout/chevron1"/>
    <dgm:cxn modelId="{39FFCDBD-5E13-4509-902E-DF5C17EB2DFC}" type="presParOf" srcId="{19F59C74-9C56-4DE5-B00E-9EC4C734E025}" destId="{1613DC1D-84EC-404D-825A-C9D88076A419}" srcOrd="4" destOrd="0" presId="urn:microsoft.com/office/officeart/2005/8/layout/chevron1"/>
    <dgm:cxn modelId="{2ECBC3A2-AFDF-401F-AE6F-304D2DFCC216}" type="presParOf" srcId="{19F59C74-9C56-4DE5-B00E-9EC4C734E025}" destId="{CC96316C-0DBD-4286-87D4-AF678154A3D6}" srcOrd="5" destOrd="0" presId="urn:microsoft.com/office/officeart/2005/8/layout/chevron1"/>
    <dgm:cxn modelId="{E8D71DED-CDA9-4520-8660-E3C520A3F5E1}" type="presParOf" srcId="{19F59C74-9C56-4DE5-B00E-9EC4C734E025}" destId="{66833BBF-6D14-4140-AF19-28249376095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B27C93-E21B-4B1C-A58A-20687B7D43AA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86B59CC3-1BA1-49A7-B3E6-7A19B7930E1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1. Обзор г. Могилева и Могилевской области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C598C1CE-396C-42A6-A494-A0AA9995E0A4}" type="par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4486342D-22FE-4FDD-89AF-799872F93756}" type="sib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50AD5B6D-47B4-4BEB-8D2F-C86D0BAE65C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2. СЭЗ «Могилев» сегодня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F4595F3E-F9B3-4D7E-BB56-1E473B41C0B0}" type="par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D1946FF2-FD0C-44A4-A559-F0CD2EB7ECA8}" type="sib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9C0D08EE-43D9-4EC4-9784-B4E9494342DF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3. Преимущества СЭЗ «Могилев» и особенности ведения бизнеса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191E4753-19C6-4C9E-97A6-FE5F0C389240}" type="par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B6FEBAB5-94EB-4C9F-8C22-390ABE964E4E}" type="sib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6F600362-9BF7-4BBD-8CAF-33D38CCB66AD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4. Регистрация резидентов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0D60D71B-2ACA-4CCF-879A-AAD5ED5BBCBF}" type="par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CEB78A8F-DD46-47D3-88BE-34FF8CB49059}" type="sib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19F59C74-9C56-4DE5-B00E-9EC4C734E025}" type="pres">
      <dgm:prSet presAssocID="{06B27C93-E21B-4B1C-A58A-20687B7D43AA}" presName="Name0" presStyleCnt="0">
        <dgm:presLayoutVars>
          <dgm:dir/>
          <dgm:animLvl val="lvl"/>
          <dgm:resizeHandles val="exact"/>
        </dgm:presLayoutVars>
      </dgm:prSet>
      <dgm:spPr/>
    </dgm:pt>
    <dgm:pt modelId="{422FA2ED-25BE-4CAE-9188-D7BAB2DAA44C}" type="pres">
      <dgm:prSet presAssocID="{86B59CC3-1BA1-49A7-B3E6-7A19B7930E1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33B3-8686-4443-9962-AAC1CFD08F05}" type="pres">
      <dgm:prSet presAssocID="{4486342D-22FE-4FDD-89AF-799872F93756}" presName="parTxOnlySpace" presStyleCnt="0"/>
      <dgm:spPr/>
    </dgm:pt>
    <dgm:pt modelId="{C7660D9D-1EB8-4459-95ED-E34EA59770D2}" type="pres">
      <dgm:prSet presAssocID="{50AD5B6D-47B4-4BEB-8D2F-C86D0BAE65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3A827-A927-4EF6-BF71-0DEF0774C16F}" type="pres">
      <dgm:prSet presAssocID="{D1946FF2-FD0C-44A4-A559-F0CD2EB7ECA8}" presName="parTxOnlySpace" presStyleCnt="0"/>
      <dgm:spPr/>
    </dgm:pt>
    <dgm:pt modelId="{1613DC1D-84EC-404D-825A-C9D88076A419}" type="pres">
      <dgm:prSet presAssocID="{9C0D08EE-43D9-4EC4-9784-B4E9494342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6316C-0DBD-4286-87D4-AF678154A3D6}" type="pres">
      <dgm:prSet presAssocID="{B6FEBAB5-94EB-4C9F-8C22-390ABE964E4E}" presName="parTxOnlySpace" presStyleCnt="0"/>
      <dgm:spPr/>
    </dgm:pt>
    <dgm:pt modelId="{66833BBF-6D14-4140-AF19-28249376095B}" type="pres">
      <dgm:prSet presAssocID="{6F600362-9BF7-4BBD-8CAF-33D38CCB6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7487D-AE38-475C-B84B-0C07A8202534}" type="presOf" srcId="{06B27C93-E21B-4B1C-A58A-20687B7D43AA}" destId="{19F59C74-9C56-4DE5-B00E-9EC4C734E025}" srcOrd="0" destOrd="0" presId="urn:microsoft.com/office/officeart/2005/8/layout/chevron1"/>
    <dgm:cxn modelId="{7F4A674A-7836-49C2-9634-3A34B06A496F}" type="presOf" srcId="{86B59CC3-1BA1-49A7-B3E6-7A19B7930E17}" destId="{422FA2ED-25BE-4CAE-9188-D7BAB2DAA44C}" srcOrd="0" destOrd="0" presId="urn:microsoft.com/office/officeart/2005/8/layout/chevron1"/>
    <dgm:cxn modelId="{ACA351EA-4915-4C80-A5EE-066CDA7F3162}" srcId="{06B27C93-E21B-4B1C-A58A-20687B7D43AA}" destId="{50AD5B6D-47B4-4BEB-8D2F-C86D0BAE65C0}" srcOrd="1" destOrd="0" parTransId="{F4595F3E-F9B3-4D7E-BB56-1E473B41C0B0}" sibTransId="{D1946FF2-FD0C-44A4-A559-F0CD2EB7ECA8}"/>
    <dgm:cxn modelId="{0A9552D5-68E6-4E5F-9F4D-C0B2F3CBC87F}" srcId="{06B27C93-E21B-4B1C-A58A-20687B7D43AA}" destId="{9C0D08EE-43D9-4EC4-9784-B4E9494342DF}" srcOrd="2" destOrd="0" parTransId="{191E4753-19C6-4C9E-97A6-FE5F0C389240}" sibTransId="{B6FEBAB5-94EB-4C9F-8C22-390ABE964E4E}"/>
    <dgm:cxn modelId="{FCE5F278-8948-479E-9DD1-DA1AB6D2FEC3}" type="presOf" srcId="{6F600362-9BF7-4BBD-8CAF-33D38CCB66AD}" destId="{66833BBF-6D14-4140-AF19-28249376095B}" srcOrd="0" destOrd="0" presId="urn:microsoft.com/office/officeart/2005/8/layout/chevron1"/>
    <dgm:cxn modelId="{600FECF1-0EED-49F3-983B-47249D0F3DB0}" type="presOf" srcId="{50AD5B6D-47B4-4BEB-8D2F-C86D0BAE65C0}" destId="{C7660D9D-1EB8-4459-95ED-E34EA59770D2}" srcOrd="0" destOrd="0" presId="urn:microsoft.com/office/officeart/2005/8/layout/chevron1"/>
    <dgm:cxn modelId="{A4EF89F1-4693-4BB2-8CAC-8C6FE1E627CB}" srcId="{06B27C93-E21B-4B1C-A58A-20687B7D43AA}" destId="{6F600362-9BF7-4BBD-8CAF-33D38CCB66AD}" srcOrd="3" destOrd="0" parTransId="{0D60D71B-2ACA-4CCF-879A-AAD5ED5BBCBF}" sibTransId="{CEB78A8F-DD46-47D3-88BE-34FF8CB49059}"/>
    <dgm:cxn modelId="{24BAC8ED-E88E-4123-9A3F-F3AD5CFBA027}" type="presOf" srcId="{9C0D08EE-43D9-4EC4-9784-B4E9494342DF}" destId="{1613DC1D-84EC-404D-825A-C9D88076A419}" srcOrd="0" destOrd="0" presId="urn:microsoft.com/office/officeart/2005/8/layout/chevron1"/>
    <dgm:cxn modelId="{3D5640E2-57E1-4E49-88A3-0FBC44862056}" srcId="{06B27C93-E21B-4B1C-A58A-20687B7D43AA}" destId="{86B59CC3-1BA1-49A7-B3E6-7A19B7930E17}" srcOrd="0" destOrd="0" parTransId="{C598C1CE-396C-42A6-A494-A0AA9995E0A4}" sibTransId="{4486342D-22FE-4FDD-89AF-799872F93756}"/>
    <dgm:cxn modelId="{D731ECB0-4CF8-4597-A6A6-12E1589BAE70}" type="presParOf" srcId="{19F59C74-9C56-4DE5-B00E-9EC4C734E025}" destId="{422FA2ED-25BE-4CAE-9188-D7BAB2DAA44C}" srcOrd="0" destOrd="0" presId="urn:microsoft.com/office/officeart/2005/8/layout/chevron1"/>
    <dgm:cxn modelId="{D92BCB7D-7BF1-4B97-97D9-A20792610148}" type="presParOf" srcId="{19F59C74-9C56-4DE5-B00E-9EC4C734E025}" destId="{559C33B3-8686-4443-9962-AAC1CFD08F05}" srcOrd="1" destOrd="0" presId="urn:microsoft.com/office/officeart/2005/8/layout/chevron1"/>
    <dgm:cxn modelId="{D2456D84-A9B6-485F-8B14-1CA6649300CA}" type="presParOf" srcId="{19F59C74-9C56-4DE5-B00E-9EC4C734E025}" destId="{C7660D9D-1EB8-4459-95ED-E34EA59770D2}" srcOrd="2" destOrd="0" presId="urn:microsoft.com/office/officeart/2005/8/layout/chevron1"/>
    <dgm:cxn modelId="{7E45342B-FF4E-4736-834C-DC1FEAB77059}" type="presParOf" srcId="{19F59C74-9C56-4DE5-B00E-9EC4C734E025}" destId="{75A3A827-A927-4EF6-BF71-0DEF0774C16F}" srcOrd="3" destOrd="0" presId="urn:microsoft.com/office/officeart/2005/8/layout/chevron1"/>
    <dgm:cxn modelId="{14B5F79A-211B-45B1-9F78-E35409B885B2}" type="presParOf" srcId="{19F59C74-9C56-4DE5-B00E-9EC4C734E025}" destId="{1613DC1D-84EC-404D-825A-C9D88076A419}" srcOrd="4" destOrd="0" presId="urn:microsoft.com/office/officeart/2005/8/layout/chevron1"/>
    <dgm:cxn modelId="{02313A92-03E8-4BEE-BC45-9764E3E4CBF5}" type="presParOf" srcId="{19F59C74-9C56-4DE5-B00E-9EC4C734E025}" destId="{CC96316C-0DBD-4286-87D4-AF678154A3D6}" srcOrd="5" destOrd="0" presId="urn:microsoft.com/office/officeart/2005/8/layout/chevron1"/>
    <dgm:cxn modelId="{ADC0963E-5382-4B75-BA78-746A7B7F6ECA}" type="presParOf" srcId="{19F59C74-9C56-4DE5-B00E-9EC4C734E025}" destId="{66833BBF-6D14-4140-AF19-28249376095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B27C93-E21B-4B1C-A58A-20687B7D43AA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86B59CC3-1BA1-49A7-B3E6-7A19B7930E1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1. Обзор г. Могилева и Могилевской области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C598C1CE-396C-42A6-A494-A0AA9995E0A4}" type="par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4486342D-22FE-4FDD-89AF-799872F93756}" type="sibTrans" cxnId="{3D5640E2-57E1-4E49-88A3-0FBC44862056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50AD5B6D-47B4-4BEB-8D2F-C86D0BAE65C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2. СЭЗ «Могилев» сегодня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F4595F3E-F9B3-4D7E-BB56-1E473B41C0B0}" type="par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D1946FF2-FD0C-44A4-A559-F0CD2EB7ECA8}" type="sibTrans" cxnId="{ACA351EA-4915-4C80-A5EE-066CDA7F3162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9C0D08EE-43D9-4EC4-9784-B4E9494342DF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3. Преимущества СЭЗ «Могилев» и особенности ведения бизнеса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191E4753-19C6-4C9E-97A6-FE5F0C389240}" type="par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B6FEBAB5-94EB-4C9F-8C22-390ABE964E4E}" type="sibTrans" cxnId="{0A9552D5-68E6-4E5F-9F4D-C0B2F3CBC87F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6F600362-9BF7-4BBD-8CAF-33D38CCB66AD}">
      <dgm:prSet phldrT="[Текст]" custT="1"/>
      <dgm:spPr>
        <a:solidFill>
          <a:schemeClr val="bg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000" dirty="0" smtClean="0">
              <a:solidFill>
                <a:schemeClr val="accent6">
                  <a:lumMod val="10000"/>
                </a:schemeClr>
              </a:solidFill>
            </a:rPr>
            <a:t>4. Регистрация резидентов</a:t>
          </a:r>
          <a:endParaRPr lang="ru-RU" sz="1000" dirty="0">
            <a:solidFill>
              <a:schemeClr val="accent6">
                <a:lumMod val="10000"/>
              </a:schemeClr>
            </a:solidFill>
          </a:endParaRPr>
        </a:p>
      </dgm:t>
    </dgm:pt>
    <dgm:pt modelId="{0D60D71B-2ACA-4CCF-879A-AAD5ED5BBCBF}" type="par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CEB78A8F-DD46-47D3-88BE-34FF8CB49059}" type="sibTrans" cxnId="{A4EF89F1-4693-4BB2-8CAC-8C6FE1E627CB}">
      <dgm:prSet/>
      <dgm:spPr/>
      <dgm:t>
        <a:bodyPr/>
        <a:lstStyle/>
        <a:p>
          <a:endParaRPr lang="ru-RU" sz="1000">
            <a:solidFill>
              <a:schemeClr val="accent6">
                <a:lumMod val="10000"/>
              </a:schemeClr>
            </a:solidFill>
          </a:endParaRPr>
        </a:p>
      </dgm:t>
    </dgm:pt>
    <dgm:pt modelId="{19F59C74-9C56-4DE5-B00E-9EC4C734E025}" type="pres">
      <dgm:prSet presAssocID="{06B27C93-E21B-4B1C-A58A-20687B7D43AA}" presName="Name0" presStyleCnt="0">
        <dgm:presLayoutVars>
          <dgm:dir/>
          <dgm:animLvl val="lvl"/>
          <dgm:resizeHandles val="exact"/>
        </dgm:presLayoutVars>
      </dgm:prSet>
      <dgm:spPr/>
    </dgm:pt>
    <dgm:pt modelId="{422FA2ED-25BE-4CAE-9188-D7BAB2DAA44C}" type="pres">
      <dgm:prSet presAssocID="{86B59CC3-1BA1-49A7-B3E6-7A19B7930E17}" presName="parTxOnly" presStyleLbl="node1" presStyleIdx="0" presStyleCnt="4" custLinFactNeighborY="-2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C33B3-8686-4443-9962-AAC1CFD08F05}" type="pres">
      <dgm:prSet presAssocID="{4486342D-22FE-4FDD-89AF-799872F93756}" presName="parTxOnlySpace" presStyleCnt="0"/>
      <dgm:spPr/>
    </dgm:pt>
    <dgm:pt modelId="{C7660D9D-1EB8-4459-95ED-E34EA59770D2}" type="pres">
      <dgm:prSet presAssocID="{50AD5B6D-47B4-4BEB-8D2F-C86D0BAE65C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3A827-A927-4EF6-BF71-0DEF0774C16F}" type="pres">
      <dgm:prSet presAssocID="{D1946FF2-FD0C-44A4-A559-F0CD2EB7ECA8}" presName="parTxOnlySpace" presStyleCnt="0"/>
      <dgm:spPr/>
    </dgm:pt>
    <dgm:pt modelId="{1613DC1D-84EC-404D-825A-C9D88076A419}" type="pres">
      <dgm:prSet presAssocID="{9C0D08EE-43D9-4EC4-9784-B4E9494342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6316C-0DBD-4286-87D4-AF678154A3D6}" type="pres">
      <dgm:prSet presAssocID="{B6FEBAB5-94EB-4C9F-8C22-390ABE964E4E}" presName="parTxOnlySpace" presStyleCnt="0"/>
      <dgm:spPr/>
    </dgm:pt>
    <dgm:pt modelId="{66833BBF-6D14-4140-AF19-28249376095B}" type="pres">
      <dgm:prSet presAssocID="{6F600362-9BF7-4BBD-8CAF-33D38CCB66A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A34002-FA63-40BD-9FE8-EAE7E0432DBC}" type="presOf" srcId="{50AD5B6D-47B4-4BEB-8D2F-C86D0BAE65C0}" destId="{C7660D9D-1EB8-4459-95ED-E34EA59770D2}" srcOrd="0" destOrd="0" presId="urn:microsoft.com/office/officeart/2005/8/layout/chevron1"/>
    <dgm:cxn modelId="{0A9552D5-68E6-4E5F-9F4D-C0B2F3CBC87F}" srcId="{06B27C93-E21B-4B1C-A58A-20687B7D43AA}" destId="{9C0D08EE-43D9-4EC4-9784-B4E9494342DF}" srcOrd="2" destOrd="0" parTransId="{191E4753-19C6-4C9E-97A6-FE5F0C389240}" sibTransId="{B6FEBAB5-94EB-4C9F-8C22-390ABE964E4E}"/>
    <dgm:cxn modelId="{5CE9F9EE-1A8C-4D6E-97C8-66F78AABAD70}" type="presOf" srcId="{6F600362-9BF7-4BBD-8CAF-33D38CCB66AD}" destId="{66833BBF-6D14-4140-AF19-28249376095B}" srcOrd="0" destOrd="0" presId="urn:microsoft.com/office/officeart/2005/8/layout/chevron1"/>
    <dgm:cxn modelId="{BC2C2535-EE87-4CF7-8103-AD5E96525719}" type="presOf" srcId="{9C0D08EE-43D9-4EC4-9784-B4E9494342DF}" destId="{1613DC1D-84EC-404D-825A-C9D88076A419}" srcOrd="0" destOrd="0" presId="urn:microsoft.com/office/officeart/2005/8/layout/chevron1"/>
    <dgm:cxn modelId="{E1ED3D3B-377D-4882-9597-3866FD2D36AA}" type="presOf" srcId="{86B59CC3-1BA1-49A7-B3E6-7A19B7930E17}" destId="{422FA2ED-25BE-4CAE-9188-D7BAB2DAA44C}" srcOrd="0" destOrd="0" presId="urn:microsoft.com/office/officeart/2005/8/layout/chevron1"/>
    <dgm:cxn modelId="{ACA351EA-4915-4C80-A5EE-066CDA7F3162}" srcId="{06B27C93-E21B-4B1C-A58A-20687B7D43AA}" destId="{50AD5B6D-47B4-4BEB-8D2F-C86D0BAE65C0}" srcOrd="1" destOrd="0" parTransId="{F4595F3E-F9B3-4D7E-BB56-1E473B41C0B0}" sibTransId="{D1946FF2-FD0C-44A4-A559-F0CD2EB7ECA8}"/>
    <dgm:cxn modelId="{DC331A8E-9B64-4FEA-A625-B52F1DA9AAF5}" type="presOf" srcId="{06B27C93-E21B-4B1C-A58A-20687B7D43AA}" destId="{19F59C74-9C56-4DE5-B00E-9EC4C734E025}" srcOrd="0" destOrd="0" presId="urn:microsoft.com/office/officeart/2005/8/layout/chevron1"/>
    <dgm:cxn modelId="{3D5640E2-57E1-4E49-88A3-0FBC44862056}" srcId="{06B27C93-E21B-4B1C-A58A-20687B7D43AA}" destId="{86B59CC3-1BA1-49A7-B3E6-7A19B7930E17}" srcOrd="0" destOrd="0" parTransId="{C598C1CE-396C-42A6-A494-A0AA9995E0A4}" sibTransId="{4486342D-22FE-4FDD-89AF-799872F93756}"/>
    <dgm:cxn modelId="{A4EF89F1-4693-4BB2-8CAC-8C6FE1E627CB}" srcId="{06B27C93-E21B-4B1C-A58A-20687B7D43AA}" destId="{6F600362-9BF7-4BBD-8CAF-33D38CCB66AD}" srcOrd="3" destOrd="0" parTransId="{0D60D71B-2ACA-4CCF-879A-AAD5ED5BBCBF}" sibTransId="{CEB78A8F-DD46-47D3-88BE-34FF8CB49059}"/>
    <dgm:cxn modelId="{B684EAC0-55E6-45A6-966F-B9C735B60C1D}" type="presParOf" srcId="{19F59C74-9C56-4DE5-B00E-9EC4C734E025}" destId="{422FA2ED-25BE-4CAE-9188-D7BAB2DAA44C}" srcOrd="0" destOrd="0" presId="urn:microsoft.com/office/officeart/2005/8/layout/chevron1"/>
    <dgm:cxn modelId="{DF7BF2E1-F4D7-4C64-9770-B8BA0E3FAFC8}" type="presParOf" srcId="{19F59C74-9C56-4DE5-B00E-9EC4C734E025}" destId="{559C33B3-8686-4443-9962-AAC1CFD08F05}" srcOrd="1" destOrd="0" presId="urn:microsoft.com/office/officeart/2005/8/layout/chevron1"/>
    <dgm:cxn modelId="{50037ECB-0A98-4ABF-845C-C3E498FE6368}" type="presParOf" srcId="{19F59C74-9C56-4DE5-B00E-9EC4C734E025}" destId="{C7660D9D-1EB8-4459-95ED-E34EA59770D2}" srcOrd="2" destOrd="0" presId="urn:microsoft.com/office/officeart/2005/8/layout/chevron1"/>
    <dgm:cxn modelId="{A0345D06-D1EE-4D55-8368-2D14CEFBF619}" type="presParOf" srcId="{19F59C74-9C56-4DE5-B00E-9EC4C734E025}" destId="{75A3A827-A927-4EF6-BF71-0DEF0774C16F}" srcOrd="3" destOrd="0" presId="urn:microsoft.com/office/officeart/2005/8/layout/chevron1"/>
    <dgm:cxn modelId="{230AFE25-6318-4593-ABBB-BA0B3F208ABB}" type="presParOf" srcId="{19F59C74-9C56-4DE5-B00E-9EC4C734E025}" destId="{1613DC1D-84EC-404D-825A-C9D88076A419}" srcOrd="4" destOrd="0" presId="urn:microsoft.com/office/officeart/2005/8/layout/chevron1"/>
    <dgm:cxn modelId="{63E6EB65-888D-4F82-9445-B2BF94EEE118}" type="presParOf" srcId="{19F59C74-9C56-4DE5-B00E-9EC4C734E025}" destId="{CC96316C-0DBD-4286-87D4-AF678154A3D6}" srcOrd="5" destOrd="0" presId="urn:microsoft.com/office/officeart/2005/8/layout/chevron1"/>
    <dgm:cxn modelId="{FD4D5DC3-BF61-45BE-92A2-A16E0F8D2B9F}" type="presParOf" srcId="{19F59C74-9C56-4DE5-B00E-9EC4C734E025}" destId="{66833BBF-6D14-4140-AF19-28249376095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83356C-80A9-4278-A2D2-2055487EB9FA}" type="doc">
      <dgm:prSet loTypeId="urn:microsoft.com/office/officeart/2005/8/layout/hProcess4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F7BCF4-FF39-446C-957A-55251ABF9ED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1 день</a:t>
          </a:r>
          <a:endParaRPr lang="ru-RU" sz="24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BEC7D996-D922-4EDF-8595-0C3FE3718350}" type="parTrans" cxnId="{B36D994D-8A32-4AE0-B8EA-B9D77F967253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C74DA534-F613-4502-9734-2DEDA04FC82B}" type="sibTrans" cxnId="{B36D994D-8A32-4AE0-B8EA-B9D77F967253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4E3C2B55-79EF-4CAD-B3D6-E3708C321FD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Обращение инвестора в СЭЗ</a:t>
          </a:r>
          <a:endParaRPr lang="ru-RU" sz="20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18B7AB68-0A5C-4B42-99B2-EE1B6C4EB52B}" type="parTrans" cxnId="{436B5509-CEA9-4508-B3A7-59A12E063523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EA81F758-58E8-4011-8FF3-47C9B33B068F}" type="sibTrans" cxnId="{436B5509-CEA9-4508-B3A7-59A12E063523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57B02964-A95C-4503-89A0-AAA3105C8AC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Зависит от инвестора</a:t>
          </a:r>
          <a:endParaRPr lang="ru-RU" sz="24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89C6C9B1-FD43-4B80-A876-D6928C0F4AE0}" type="parTrans" cxnId="{E9E77687-690C-4F7F-8395-F17B187571D6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8612F74B-534F-466C-8BFD-CB021C2DB18D}" type="sibTrans" cxnId="{E9E77687-690C-4F7F-8395-F17B187571D6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6EB49593-F809-4823-B80C-FF0F4853E7B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Подготовка бизнес-плана инвестором</a:t>
          </a:r>
          <a:endParaRPr lang="ru-RU" sz="20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122F8EAD-E81B-4395-8E1F-B9DDC6F2339D}" type="parTrans" cxnId="{381280EB-F157-4C58-8091-DCC004657E6C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826E1238-CCF2-467E-92C5-28B548491244}" type="sibTrans" cxnId="{381280EB-F157-4C58-8091-DCC004657E6C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57EFB831-7067-4D51-8DDB-CCFE14EF7DA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14 дней</a:t>
          </a:r>
          <a:endParaRPr lang="ru-RU" sz="24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0F1200B1-8334-4377-B8F9-C980FC3F6F6F}" type="parTrans" cxnId="{FDC5EBE5-0D16-4574-B224-E6D917FDF628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21B3D1A5-5AD7-4124-829A-4D3112DCDA5C}" type="sibTrans" cxnId="{FDC5EBE5-0D16-4574-B224-E6D917FDF628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FF137DA9-3215-4F84-A27C-0EB019BAF224}">
      <dgm:prSet phldrT="[Текст]" custT="1"/>
      <dgm:spPr/>
      <dgm:t>
        <a:bodyPr/>
        <a:lstStyle/>
        <a:p>
          <a:pPr marL="0" indent="0">
            <a:lnSpc>
              <a:spcPts val="1600"/>
            </a:lnSpc>
            <a:spcAft>
              <a:spcPts val="0"/>
            </a:spcAft>
          </a:pPr>
          <a:r>
            <a:rPr lang="ru-RU" sz="20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Рассмотрение бизнес-плана и регистрация </a:t>
          </a:r>
          <a:r>
            <a:rPr lang="ru-RU" sz="2000" b="1" baseline="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в качестве резидента СЭЗ «Могилев»</a:t>
          </a:r>
          <a:endParaRPr lang="ru-RU" sz="20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B81301DE-2BE2-4592-8DEE-0694DE81FBF7}" type="parTrans" cxnId="{1CB17EC4-125A-40AA-9292-D6B986BEE5B6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68012DF6-C2D9-4521-B1B3-B94A781C327F}" type="sibTrans" cxnId="{1CB17EC4-125A-40AA-9292-D6B986BEE5B6}">
      <dgm:prSet/>
      <dgm:spPr/>
      <dgm:t>
        <a:bodyPr/>
        <a:lstStyle/>
        <a:p>
          <a:endParaRPr lang="ru-RU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CEE5D648-E518-4CFF-A147-9C1DBE6F3DF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Гос. регистрация юр. лица</a:t>
          </a:r>
          <a:endParaRPr lang="ru-RU" sz="2000" b="1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gm:t>
    </dgm:pt>
    <dgm:pt modelId="{935AF8FB-AD49-4BE5-8B52-36DA8A66D591}" type="parTrans" cxnId="{514DE750-5351-4BDA-8E22-A0D13142E0B4}">
      <dgm:prSet/>
      <dgm:spPr/>
      <dgm:t>
        <a:bodyPr/>
        <a:lstStyle/>
        <a:p>
          <a:endParaRPr lang="ru-RU"/>
        </a:p>
      </dgm:t>
    </dgm:pt>
    <dgm:pt modelId="{2CE81F2F-591C-4946-9E15-CC23C437B592}" type="sibTrans" cxnId="{514DE750-5351-4BDA-8E22-A0D13142E0B4}">
      <dgm:prSet/>
      <dgm:spPr/>
      <dgm:t>
        <a:bodyPr/>
        <a:lstStyle/>
        <a:p>
          <a:endParaRPr lang="ru-RU"/>
        </a:p>
      </dgm:t>
    </dgm:pt>
    <dgm:pt modelId="{727F6953-B400-4BCD-95E7-0A6C034FE12B}" type="pres">
      <dgm:prSet presAssocID="{6483356C-80A9-4278-A2D2-2055487EB9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832242-8237-414F-A0E7-0BAC68FEB7FD}" type="pres">
      <dgm:prSet presAssocID="{6483356C-80A9-4278-A2D2-2055487EB9FA}" presName="tSp" presStyleCnt="0"/>
      <dgm:spPr/>
      <dgm:t>
        <a:bodyPr/>
        <a:lstStyle/>
        <a:p>
          <a:endParaRPr lang="ru-RU"/>
        </a:p>
      </dgm:t>
    </dgm:pt>
    <dgm:pt modelId="{B27EAD07-9F7B-4EB0-84E1-8389BD4DDE98}" type="pres">
      <dgm:prSet presAssocID="{6483356C-80A9-4278-A2D2-2055487EB9FA}" presName="bSp" presStyleCnt="0"/>
      <dgm:spPr/>
      <dgm:t>
        <a:bodyPr/>
        <a:lstStyle/>
        <a:p>
          <a:endParaRPr lang="ru-RU"/>
        </a:p>
      </dgm:t>
    </dgm:pt>
    <dgm:pt modelId="{772AD782-8B9F-49F6-B5B3-47777295EA9D}" type="pres">
      <dgm:prSet presAssocID="{6483356C-80A9-4278-A2D2-2055487EB9FA}" presName="process" presStyleCnt="0"/>
      <dgm:spPr/>
      <dgm:t>
        <a:bodyPr/>
        <a:lstStyle/>
        <a:p>
          <a:endParaRPr lang="ru-RU"/>
        </a:p>
      </dgm:t>
    </dgm:pt>
    <dgm:pt modelId="{C000878C-519D-48EA-B161-28C3E88917FD}" type="pres">
      <dgm:prSet presAssocID="{C3F7BCF4-FF39-446C-957A-55251ABF9ED2}" presName="composite1" presStyleCnt="0"/>
      <dgm:spPr/>
      <dgm:t>
        <a:bodyPr/>
        <a:lstStyle/>
        <a:p>
          <a:endParaRPr lang="ru-RU"/>
        </a:p>
      </dgm:t>
    </dgm:pt>
    <dgm:pt modelId="{1F65F10F-8D94-415B-A002-BD4501384E63}" type="pres">
      <dgm:prSet presAssocID="{C3F7BCF4-FF39-446C-957A-55251ABF9ED2}" presName="dummyNode1" presStyleLbl="node1" presStyleIdx="0" presStyleCnt="3"/>
      <dgm:spPr/>
      <dgm:t>
        <a:bodyPr/>
        <a:lstStyle/>
        <a:p>
          <a:endParaRPr lang="ru-RU"/>
        </a:p>
      </dgm:t>
    </dgm:pt>
    <dgm:pt modelId="{7B79E78B-729F-4689-AAD9-572D3C4B8EFE}" type="pres">
      <dgm:prSet presAssocID="{C3F7BCF4-FF39-446C-957A-55251ABF9ED2}" presName="childNode1" presStyleLbl="bgAcc1" presStyleIdx="0" presStyleCnt="3" custScaleX="114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DE104-9265-42F6-9F8F-2C72181F5371}" type="pres">
      <dgm:prSet presAssocID="{C3F7BCF4-FF39-446C-957A-55251ABF9ED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AD458-A337-4207-A534-D5A93173C6B8}" type="pres">
      <dgm:prSet presAssocID="{C3F7BCF4-FF39-446C-957A-55251ABF9ED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133AD-0F02-4131-87C8-4128F4CB8EB2}" type="pres">
      <dgm:prSet presAssocID="{C3F7BCF4-FF39-446C-957A-55251ABF9ED2}" presName="connSite1" presStyleCnt="0"/>
      <dgm:spPr/>
      <dgm:t>
        <a:bodyPr/>
        <a:lstStyle/>
        <a:p>
          <a:endParaRPr lang="ru-RU"/>
        </a:p>
      </dgm:t>
    </dgm:pt>
    <dgm:pt modelId="{B0837B2F-E82C-49CF-BA84-5D3335247744}" type="pres">
      <dgm:prSet presAssocID="{C74DA534-F613-4502-9734-2DEDA04FC82B}" presName="Name9" presStyleLbl="sibTrans2D1" presStyleIdx="0" presStyleCnt="2"/>
      <dgm:spPr/>
      <dgm:t>
        <a:bodyPr/>
        <a:lstStyle/>
        <a:p>
          <a:endParaRPr lang="ru-RU"/>
        </a:p>
      </dgm:t>
    </dgm:pt>
    <dgm:pt modelId="{DD759353-6EFB-4EF1-9028-6E677857BC43}" type="pres">
      <dgm:prSet presAssocID="{57B02964-A95C-4503-89A0-AAA3105C8ACA}" presName="composite2" presStyleCnt="0"/>
      <dgm:spPr/>
      <dgm:t>
        <a:bodyPr/>
        <a:lstStyle/>
        <a:p>
          <a:endParaRPr lang="ru-RU"/>
        </a:p>
      </dgm:t>
    </dgm:pt>
    <dgm:pt modelId="{BB9E6C91-D2E2-4E37-9BC9-6F06AD8C72EA}" type="pres">
      <dgm:prSet presAssocID="{57B02964-A95C-4503-89A0-AAA3105C8ACA}" presName="dummyNode2" presStyleLbl="node1" presStyleIdx="0" presStyleCnt="3"/>
      <dgm:spPr/>
      <dgm:t>
        <a:bodyPr/>
        <a:lstStyle/>
        <a:p>
          <a:endParaRPr lang="ru-RU"/>
        </a:p>
      </dgm:t>
    </dgm:pt>
    <dgm:pt modelId="{30ECAD42-089F-4D49-BB6E-8F0454E1DA9A}" type="pres">
      <dgm:prSet presAssocID="{57B02964-A95C-4503-89A0-AAA3105C8AC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6B203-6321-492C-AABB-B7E5DD7D20FB}" type="pres">
      <dgm:prSet presAssocID="{57B02964-A95C-4503-89A0-AAA3105C8AC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70F25-E8D5-42DE-B8EE-EEAC40B7D667}" type="pres">
      <dgm:prSet presAssocID="{57B02964-A95C-4503-89A0-AAA3105C8AC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944AD-F0E8-4635-9E5C-23144A4A0713}" type="pres">
      <dgm:prSet presAssocID="{57B02964-A95C-4503-89A0-AAA3105C8ACA}" presName="connSite2" presStyleCnt="0"/>
      <dgm:spPr/>
      <dgm:t>
        <a:bodyPr/>
        <a:lstStyle/>
        <a:p>
          <a:endParaRPr lang="ru-RU"/>
        </a:p>
      </dgm:t>
    </dgm:pt>
    <dgm:pt modelId="{36B0CA92-7F33-449B-917C-88C6FA50B3AE}" type="pres">
      <dgm:prSet presAssocID="{8612F74B-534F-466C-8BFD-CB021C2DB18D}" presName="Name18" presStyleLbl="sibTrans2D1" presStyleIdx="1" presStyleCnt="2" custScaleY="88976"/>
      <dgm:spPr/>
      <dgm:t>
        <a:bodyPr/>
        <a:lstStyle/>
        <a:p>
          <a:endParaRPr lang="ru-RU"/>
        </a:p>
      </dgm:t>
    </dgm:pt>
    <dgm:pt modelId="{37149B33-51F9-4F5F-BAE9-CC17FBAAAC19}" type="pres">
      <dgm:prSet presAssocID="{57EFB831-7067-4D51-8DDB-CCFE14EF7DAE}" presName="composite1" presStyleCnt="0"/>
      <dgm:spPr/>
      <dgm:t>
        <a:bodyPr/>
        <a:lstStyle/>
        <a:p>
          <a:endParaRPr lang="ru-RU"/>
        </a:p>
      </dgm:t>
    </dgm:pt>
    <dgm:pt modelId="{FE86A4C7-E872-48C0-81B4-AE135525CF8C}" type="pres">
      <dgm:prSet presAssocID="{57EFB831-7067-4D51-8DDB-CCFE14EF7DAE}" presName="dummyNode1" presStyleLbl="node1" presStyleIdx="1" presStyleCnt="3"/>
      <dgm:spPr/>
      <dgm:t>
        <a:bodyPr/>
        <a:lstStyle/>
        <a:p>
          <a:endParaRPr lang="ru-RU"/>
        </a:p>
      </dgm:t>
    </dgm:pt>
    <dgm:pt modelId="{136EFB1D-8AA7-4D4C-941C-08FE255267DA}" type="pres">
      <dgm:prSet presAssocID="{57EFB831-7067-4D51-8DDB-CCFE14EF7DA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4973F-DA58-42C1-937B-7B9DA1C74A0F}" type="pres">
      <dgm:prSet presAssocID="{57EFB831-7067-4D51-8DDB-CCFE14EF7DA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8A8C-5BAA-4D94-B59D-B413DC93E4CE}" type="pres">
      <dgm:prSet presAssocID="{57EFB831-7067-4D51-8DDB-CCFE14EF7DA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5C4F5-2FD8-4A20-820C-C982383B40E8}" type="pres">
      <dgm:prSet presAssocID="{57EFB831-7067-4D51-8DDB-CCFE14EF7DAE}" presName="connSite1" presStyleCnt="0"/>
      <dgm:spPr/>
      <dgm:t>
        <a:bodyPr/>
        <a:lstStyle/>
        <a:p>
          <a:endParaRPr lang="ru-RU"/>
        </a:p>
      </dgm:t>
    </dgm:pt>
  </dgm:ptLst>
  <dgm:cxnLst>
    <dgm:cxn modelId="{83F2C68A-3AC3-4C3F-A75D-AA0EBE73E0C7}" type="presOf" srcId="{6EB49593-F809-4823-B80C-FF0F4853E7B5}" destId="{30ECAD42-089F-4D49-BB6E-8F0454E1DA9A}" srcOrd="0" destOrd="0" presId="urn:microsoft.com/office/officeart/2005/8/layout/hProcess4"/>
    <dgm:cxn modelId="{514DE750-5351-4BDA-8E22-A0D13142E0B4}" srcId="{C3F7BCF4-FF39-446C-957A-55251ABF9ED2}" destId="{CEE5D648-E518-4CFF-A147-9C1DBE6F3DF1}" srcOrd="1" destOrd="0" parTransId="{935AF8FB-AD49-4BE5-8B52-36DA8A66D591}" sibTransId="{2CE81F2F-591C-4946-9E15-CC23C437B592}"/>
    <dgm:cxn modelId="{F35ABC4D-19FE-43F8-A752-26DA188B9F95}" type="presOf" srcId="{57EFB831-7067-4D51-8DDB-CCFE14EF7DAE}" destId="{60948A8C-5BAA-4D94-B59D-B413DC93E4CE}" srcOrd="0" destOrd="0" presId="urn:microsoft.com/office/officeart/2005/8/layout/hProcess4"/>
    <dgm:cxn modelId="{F407EFE1-10FC-4A5A-A50E-FF24C04484F2}" type="presOf" srcId="{CEE5D648-E518-4CFF-A147-9C1DBE6F3DF1}" destId="{7B79E78B-729F-4689-AAD9-572D3C4B8EFE}" srcOrd="0" destOrd="1" presId="urn:microsoft.com/office/officeart/2005/8/layout/hProcess4"/>
    <dgm:cxn modelId="{34974ECD-E58C-4DB8-AEE2-8F6E4786756A}" type="presOf" srcId="{4E3C2B55-79EF-4CAD-B3D6-E3708C321FD9}" destId="{7B79E78B-729F-4689-AAD9-572D3C4B8EFE}" srcOrd="0" destOrd="0" presId="urn:microsoft.com/office/officeart/2005/8/layout/hProcess4"/>
    <dgm:cxn modelId="{B36D994D-8A32-4AE0-B8EA-B9D77F967253}" srcId="{6483356C-80A9-4278-A2D2-2055487EB9FA}" destId="{C3F7BCF4-FF39-446C-957A-55251ABF9ED2}" srcOrd="0" destOrd="0" parTransId="{BEC7D996-D922-4EDF-8595-0C3FE3718350}" sibTransId="{C74DA534-F613-4502-9734-2DEDA04FC82B}"/>
    <dgm:cxn modelId="{9EB7AAA4-2662-404E-82B9-EE4971983E59}" type="presOf" srcId="{CEE5D648-E518-4CFF-A147-9C1DBE6F3DF1}" destId="{4C4DE104-9265-42F6-9F8F-2C72181F5371}" srcOrd="1" destOrd="1" presId="urn:microsoft.com/office/officeart/2005/8/layout/hProcess4"/>
    <dgm:cxn modelId="{99087EDE-67FA-4596-9492-21ACFAC5EE55}" type="presOf" srcId="{57B02964-A95C-4503-89A0-AAA3105C8ACA}" destId="{50F70F25-E8D5-42DE-B8EE-EEAC40B7D667}" srcOrd="0" destOrd="0" presId="urn:microsoft.com/office/officeart/2005/8/layout/hProcess4"/>
    <dgm:cxn modelId="{E7E9DFE5-0213-4F9A-AB30-6E92918A0A00}" type="presOf" srcId="{FF137DA9-3215-4F84-A27C-0EB019BAF224}" destId="{136EFB1D-8AA7-4D4C-941C-08FE255267DA}" srcOrd="0" destOrd="0" presId="urn:microsoft.com/office/officeart/2005/8/layout/hProcess4"/>
    <dgm:cxn modelId="{FDC5EBE5-0D16-4574-B224-E6D917FDF628}" srcId="{6483356C-80A9-4278-A2D2-2055487EB9FA}" destId="{57EFB831-7067-4D51-8DDB-CCFE14EF7DAE}" srcOrd="2" destOrd="0" parTransId="{0F1200B1-8334-4377-B8F9-C980FC3F6F6F}" sibTransId="{21B3D1A5-5AD7-4124-829A-4D3112DCDA5C}"/>
    <dgm:cxn modelId="{022AEF36-4AE7-410B-AF18-89F9730A7D90}" type="presOf" srcId="{FF137DA9-3215-4F84-A27C-0EB019BAF224}" destId="{C544973F-DA58-42C1-937B-7B9DA1C74A0F}" srcOrd="1" destOrd="0" presId="urn:microsoft.com/office/officeart/2005/8/layout/hProcess4"/>
    <dgm:cxn modelId="{436B5509-CEA9-4508-B3A7-59A12E063523}" srcId="{C3F7BCF4-FF39-446C-957A-55251ABF9ED2}" destId="{4E3C2B55-79EF-4CAD-B3D6-E3708C321FD9}" srcOrd="0" destOrd="0" parTransId="{18B7AB68-0A5C-4B42-99B2-EE1B6C4EB52B}" sibTransId="{EA81F758-58E8-4011-8FF3-47C9B33B068F}"/>
    <dgm:cxn modelId="{381280EB-F157-4C58-8091-DCC004657E6C}" srcId="{57B02964-A95C-4503-89A0-AAA3105C8ACA}" destId="{6EB49593-F809-4823-B80C-FF0F4853E7B5}" srcOrd="0" destOrd="0" parTransId="{122F8EAD-E81B-4395-8E1F-B9DDC6F2339D}" sibTransId="{826E1238-CCF2-467E-92C5-28B548491244}"/>
    <dgm:cxn modelId="{BB698E11-5B39-4FFA-8A57-E0C07E6DD046}" type="presOf" srcId="{4E3C2B55-79EF-4CAD-B3D6-E3708C321FD9}" destId="{4C4DE104-9265-42F6-9F8F-2C72181F5371}" srcOrd="1" destOrd="0" presId="urn:microsoft.com/office/officeart/2005/8/layout/hProcess4"/>
    <dgm:cxn modelId="{E9E77687-690C-4F7F-8395-F17B187571D6}" srcId="{6483356C-80A9-4278-A2D2-2055487EB9FA}" destId="{57B02964-A95C-4503-89A0-AAA3105C8ACA}" srcOrd="1" destOrd="0" parTransId="{89C6C9B1-FD43-4B80-A876-D6928C0F4AE0}" sibTransId="{8612F74B-534F-466C-8BFD-CB021C2DB18D}"/>
    <dgm:cxn modelId="{A0FD2EDE-E92B-4BFC-997C-FAA58CC8350A}" type="presOf" srcId="{6483356C-80A9-4278-A2D2-2055487EB9FA}" destId="{727F6953-B400-4BCD-95E7-0A6C034FE12B}" srcOrd="0" destOrd="0" presId="urn:microsoft.com/office/officeart/2005/8/layout/hProcess4"/>
    <dgm:cxn modelId="{A4332BC8-C1BB-490E-AFC9-BE868C6F6D8A}" type="presOf" srcId="{6EB49593-F809-4823-B80C-FF0F4853E7B5}" destId="{1956B203-6321-492C-AABB-B7E5DD7D20FB}" srcOrd="1" destOrd="0" presId="urn:microsoft.com/office/officeart/2005/8/layout/hProcess4"/>
    <dgm:cxn modelId="{4A8AE3BD-FBB7-45BF-A06A-43719BD317F2}" type="presOf" srcId="{C74DA534-F613-4502-9734-2DEDA04FC82B}" destId="{B0837B2F-E82C-49CF-BA84-5D3335247744}" srcOrd="0" destOrd="0" presId="urn:microsoft.com/office/officeart/2005/8/layout/hProcess4"/>
    <dgm:cxn modelId="{A5FE5EE7-D40D-4AB4-8C6D-9AAE7BBA1F39}" type="presOf" srcId="{C3F7BCF4-FF39-446C-957A-55251ABF9ED2}" destId="{AA8AD458-A337-4207-A534-D5A93173C6B8}" srcOrd="0" destOrd="0" presId="urn:microsoft.com/office/officeart/2005/8/layout/hProcess4"/>
    <dgm:cxn modelId="{1CB17EC4-125A-40AA-9292-D6B986BEE5B6}" srcId="{57EFB831-7067-4D51-8DDB-CCFE14EF7DAE}" destId="{FF137DA9-3215-4F84-A27C-0EB019BAF224}" srcOrd="0" destOrd="0" parTransId="{B81301DE-2BE2-4592-8DEE-0694DE81FBF7}" sibTransId="{68012DF6-C2D9-4521-B1B3-B94A781C327F}"/>
    <dgm:cxn modelId="{F04A8073-EBD3-4453-998E-94AB2CFE8EC2}" type="presOf" srcId="{8612F74B-534F-466C-8BFD-CB021C2DB18D}" destId="{36B0CA92-7F33-449B-917C-88C6FA50B3AE}" srcOrd="0" destOrd="0" presId="urn:microsoft.com/office/officeart/2005/8/layout/hProcess4"/>
    <dgm:cxn modelId="{DD413DA2-FF77-441B-A32A-CE89BE7D0250}" type="presParOf" srcId="{727F6953-B400-4BCD-95E7-0A6C034FE12B}" destId="{88832242-8237-414F-A0E7-0BAC68FEB7FD}" srcOrd="0" destOrd="0" presId="urn:microsoft.com/office/officeart/2005/8/layout/hProcess4"/>
    <dgm:cxn modelId="{C6C24380-1721-4C2A-8383-D83E66CD7352}" type="presParOf" srcId="{727F6953-B400-4BCD-95E7-0A6C034FE12B}" destId="{B27EAD07-9F7B-4EB0-84E1-8389BD4DDE98}" srcOrd="1" destOrd="0" presId="urn:microsoft.com/office/officeart/2005/8/layout/hProcess4"/>
    <dgm:cxn modelId="{85FF8CE9-3A06-4071-98AB-F538DC104A41}" type="presParOf" srcId="{727F6953-B400-4BCD-95E7-0A6C034FE12B}" destId="{772AD782-8B9F-49F6-B5B3-47777295EA9D}" srcOrd="2" destOrd="0" presId="urn:microsoft.com/office/officeart/2005/8/layout/hProcess4"/>
    <dgm:cxn modelId="{DE0554D7-0C78-40FD-8FA7-4CAA332D8A77}" type="presParOf" srcId="{772AD782-8B9F-49F6-B5B3-47777295EA9D}" destId="{C000878C-519D-48EA-B161-28C3E88917FD}" srcOrd="0" destOrd="0" presId="urn:microsoft.com/office/officeart/2005/8/layout/hProcess4"/>
    <dgm:cxn modelId="{624E8AA5-29CB-4506-BCFA-043948AC2CC4}" type="presParOf" srcId="{C000878C-519D-48EA-B161-28C3E88917FD}" destId="{1F65F10F-8D94-415B-A002-BD4501384E63}" srcOrd="0" destOrd="0" presId="urn:microsoft.com/office/officeart/2005/8/layout/hProcess4"/>
    <dgm:cxn modelId="{917AB2E7-37B0-4564-9BAF-4E44041803BA}" type="presParOf" srcId="{C000878C-519D-48EA-B161-28C3E88917FD}" destId="{7B79E78B-729F-4689-AAD9-572D3C4B8EFE}" srcOrd="1" destOrd="0" presId="urn:microsoft.com/office/officeart/2005/8/layout/hProcess4"/>
    <dgm:cxn modelId="{A2928D09-A296-48FB-A053-A8FE532512F7}" type="presParOf" srcId="{C000878C-519D-48EA-B161-28C3E88917FD}" destId="{4C4DE104-9265-42F6-9F8F-2C72181F5371}" srcOrd="2" destOrd="0" presId="urn:microsoft.com/office/officeart/2005/8/layout/hProcess4"/>
    <dgm:cxn modelId="{91D91F95-EC57-4507-A7AB-F0B8967DEB54}" type="presParOf" srcId="{C000878C-519D-48EA-B161-28C3E88917FD}" destId="{AA8AD458-A337-4207-A534-D5A93173C6B8}" srcOrd="3" destOrd="0" presId="urn:microsoft.com/office/officeart/2005/8/layout/hProcess4"/>
    <dgm:cxn modelId="{D2D982F3-4057-4CF3-A83C-9ADE943529FC}" type="presParOf" srcId="{C000878C-519D-48EA-B161-28C3E88917FD}" destId="{412133AD-0F02-4131-87C8-4128F4CB8EB2}" srcOrd="4" destOrd="0" presId="urn:microsoft.com/office/officeart/2005/8/layout/hProcess4"/>
    <dgm:cxn modelId="{A7D01E50-2B12-4AEA-951B-B0472F98A315}" type="presParOf" srcId="{772AD782-8B9F-49F6-B5B3-47777295EA9D}" destId="{B0837B2F-E82C-49CF-BA84-5D3335247744}" srcOrd="1" destOrd="0" presId="urn:microsoft.com/office/officeart/2005/8/layout/hProcess4"/>
    <dgm:cxn modelId="{67E67154-2062-42F2-9A6B-55568B1DF8F9}" type="presParOf" srcId="{772AD782-8B9F-49F6-B5B3-47777295EA9D}" destId="{DD759353-6EFB-4EF1-9028-6E677857BC43}" srcOrd="2" destOrd="0" presId="urn:microsoft.com/office/officeart/2005/8/layout/hProcess4"/>
    <dgm:cxn modelId="{B40AD829-E201-48E2-A1C4-79A6F247871A}" type="presParOf" srcId="{DD759353-6EFB-4EF1-9028-6E677857BC43}" destId="{BB9E6C91-D2E2-4E37-9BC9-6F06AD8C72EA}" srcOrd="0" destOrd="0" presId="urn:microsoft.com/office/officeart/2005/8/layout/hProcess4"/>
    <dgm:cxn modelId="{5F9700AE-6BC3-4681-A717-E39A57AF9448}" type="presParOf" srcId="{DD759353-6EFB-4EF1-9028-6E677857BC43}" destId="{30ECAD42-089F-4D49-BB6E-8F0454E1DA9A}" srcOrd="1" destOrd="0" presId="urn:microsoft.com/office/officeart/2005/8/layout/hProcess4"/>
    <dgm:cxn modelId="{2D3420CB-C4B7-47E4-A44C-3B2748B39203}" type="presParOf" srcId="{DD759353-6EFB-4EF1-9028-6E677857BC43}" destId="{1956B203-6321-492C-AABB-B7E5DD7D20FB}" srcOrd="2" destOrd="0" presId="urn:microsoft.com/office/officeart/2005/8/layout/hProcess4"/>
    <dgm:cxn modelId="{37D330FD-7C1F-4EE2-BD08-595B51EB70F1}" type="presParOf" srcId="{DD759353-6EFB-4EF1-9028-6E677857BC43}" destId="{50F70F25-E8D5-42DE-B8EE-EEAC40B7D667}" srcOrd="3" destOrd="0" presId="urn:microsoft.com/office/officeart/2005/8/layout/hProcess4"/>
    <dgm:cxn modelId="{7433B323-B37E-448D-9B46-CE43BEB50EE4}" type="presParOf" srcId="{DD759353-6EFB-4EF1-9028-6E677857BC43}" destId="{3EE944AD-F0E8-4635-9E5C-23144A4A0713}" srcOrd="4" destOrd="0" presId="urn:microsoft.com/office/officeart/2005/8/layout/hProcess4"/>
    <dgm:cxn modelId="{81222213-08AA-45FD-895B-4A74C939EE53}" type="presParOf" srcId="{772AD782-8B9F-49F6-B5B3-47777295EA9D}" destId="{36B0CA92-7F33-449B-917C-88C6FA50B3AE}" srcOrd="3" destOrd="0" presId="urn:microsoft.com/office/officeart/2005/8/layout/hProcess4"/>
    <dgm:cxn modelId="{84953BE4-6878-4FB3-9034-0EA1FB5A8384}" type="presParOf" srcId="{772AD782-8B9F-49F6-B5B3-47777295EA9D}" destId="{37149B33-51F9-4F5F-BAE9-CC17FBAAAC19}" srcOrd="4" destOrd="0" presId="urn:microsoft.com/office/officeart/2005/8/layout/hProcess4"/>
    <dgm:cxn modelId="{79E9D9EE-0DE8-4D32-A769-A4DEBE5EDD26}" type="presParOf" srcId="{37149B33-51F9-4F5F-BAE9-CC17FBAAAC19}" destId="{FE86A4C7-E872-48C0-81B4-AE135525CF8C}" srcOrd="0" destOrd="0" presId="urn:microsoft.com/office/officeart/2005/8/layout/hProcess4"/>
    <dgm:cxn modelId="{E54C0262-7EB8-4E43-B2D5-242ED99E7FFD}" type="presParOf" srcId="{37149B33-51F9-4F5F-BAE9-CC17FBAAAC19}" destId="{136EFB1D-8AA7-4D4C-941C-08FE255267DA}" srcOrd="1" destOrd="0" presId="urn:microsoft.com/office/officeart/2005/8/layout/hProcess4"/>
    <dgm:cxn modelId="{94972A1E-EDD7-456C-9DD0-52CB8A8FCBC5}" type="presParOf" srcId="{37149B33-51F9-4F5F-BAE9-CC17FBAAAC19}" destId="{C544973F-DA58-42C1-937B-7B9DA1C74A0F}" srcOrd="2" destOrd="0" presId="urn:microsoft.com/office/officeart/2005/8/layout/hProcess4"/>
    <dgm:cxn modelId="{32E7CFC3-3F59-4C50-A932-896FD86614DC}" type="presParOf" srcId="{37149B33-51F9-4F5F-BAE9-CC17FBAAAC19}" destId="{60948A8C-5BAA-4D94-B59D-B413DC93E4CE}" srcOrd="3" destOrd="0" presId="urn:microsoft.com/office/officeart/2005/8/layout/hProcess4"/>
    <dgm:cxn modelId="{6F6A0C11-DA09-46BD-8EC1-F8ED028CD75D}" type="presParOf" srcId="{37149B33-51F9-4F5F-BAE9-CC17FBAAAC19}" destId="{FFA5C4F5-2FD8-4A20-820C-C982383B40E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9E78B-729F-4689-AAD9-572D3C4B8EFE}">
      <dsp:nvSpPr>
        <dsp:cNvPr id="0" name=""/>
        <dsp:cNvSpPr/>
      </dsp:nvSpPr>
      <dsp:spPr>
        <a:xfrm>
          <a:off x="2982" y="1196899"/>
          <a:ext cx="2465132" cy="1782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Обращение инвестора в СЭЗ</a:t>
          </a:r>
          <a:endParaRPr lang="ru-RU" sz="20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Гос. регистрация юр. лица</a:t>
          </a:r>
          <a:endParaRPr lang="ru-RU" sz="20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44006" y="1237923"/>
        <a:ext cx="2383084" cy="1318617"/>
      </dsp:txXfrm>
    </dsp:sp>
    <dsp:sp modelId="{B0837B2F-E82C-49CF-BA84-5D3335247744}">
      <dsp:nvSpPr>
        <dsp:cNvPr id="0" name=""/>
        <dsp:cNvSpPr/>
      </dsp:nvSpPr>
      <dsp:spPr>
        <a:xfrm>
          <a:off x="1371543" y="1628826"/>
          <a:ext cx="2372711" cy="2372711"/>
        </a:xfrm>
        <a:prstGeom prst="leftCircularArrow">
          <a:avLst>
            <a:gd name="adj1" fmla="val 3109"/>
            <a:gd name="adj2" fmla="val 382182"/>
            <a:gd name="adj3" fmla="val 2157693"/>
            <a:gd name="adj4" fmla="val 9024489"/>
            <a:gd name="adj5" fmla="val 36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8AD458-A337-4207-A534-D5A93173C6B8}">
      <dsp:nvSpPr>
        <dsp:cNvPr id="0" name=""/>
        <dsp:cNvSpPr/>
      </dsp:nvSpPr>
      <dsp:spPr>
        <a:xfrm>
          <a:off x="635172" y="2597564"/>
          <a:ext cx="1921203" cy="76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77000"/>
              </a:schemeClr>
            </a:gs>
            <a:gs pos="81000">
              <a:schemeClr val="accent3">
                <a:hueOff val="0"/>
                <a:satOff val="0"/>
                <a:lumOff val="0"/>
                <a:alphaOff val="0"/>
                <a:tint val="79000"/>
              </a:schemeClr>
            </a:gs>
            <a:gs pos="86000">
              <a:schemeClr val="accent3">
                <a:hueOff val="0"/>
                <a:satOff val="0"/>
                <a:lumOff val="0"/>
                <a:alphaOff val="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1 день</a:t>
          </a:r>
          <a:endParaRPr lang="ru-RU" sz="24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657549" y="2619941"/>
        <a:ext cx="1876449" cy="719245"/>
      </dsp:txXfrm>
    </dsp:sp>
    <dsp:sp modelId="{30ECAD42-089F-4D49-BB6E-8F0454E1DA9A}">
      <dsp:nvSpPr>
        <dsp:cNvPr id="0" name=""/>
        <dsp:cNvSpPr/>
      </dsp:nvSpPr>
      <dsp:spPr>
        <a:xfrm>
          <a:off x="2907640" y="1196899"/>
          <a:ext cx="2161353" cy="1782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34010"/>
              <a:satOff val="-43385"/>
              <a:lumOff val="-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Подготовка бизнес-плана инвестором</a:t>
          </a:r>
          <a:endParaRPr lang="ru-RU" sz="20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2948664" y="1619923"/>
        <a:ext cx="2079305" cy="1318617"/>
      </dsp:txXfrm>
    </dsp:sp>
    <dsp:sp modelId="{36B0CA92-7F33-449B-917C-88C6FA50B3AE}">
      <dsp:nvSpPr>
        <dsp:cNvPr id="0" name=""/>
        <dsp:cNvSpPr/>
      </dsp:nvSpPr>
      <dsp:spPr>
        <a:xfrm>
          <a:off x="4106300" y="251035"/>
          <a:ext cx="2648884" cy="2356871"/>
        </a:xfrm>
        <a:prstGeom prst="circularArrow">
          <a:avLst>
            <a:gd name="adj1" fmla="val 2785"/>
            <a:gd name="adj2" fmla="val 339740"/>
            <a:gd name="adj3" fmla="val 19484749"/>
            <a:gd name="adj4" fmla="val 12575511"/>
            <a:gd name="adj5" fmla="val 3249"/>
          </a:avLst>
        </a:prstGeom>
        <a:gradFill rotWithShape="0">
          <a:gsLst>
            <a:gs pos="0">
              <a:schemeClr val="accent3">
                <a:hueOff val="668020"/>
                <a:satOff val="-86770"/>
                <a:lumOff val="-7451"/>
                <a:alphaOff val="0"/>
                <a:tint val="1000"/>
              </a:schemeClr>
            </a:gs>
            <a:gs pos="68000">
              <a:schemeClr val="accent3">
                <a:hueOff val="668020"/>
                <a:satOff val="-86770"/>
                <a:lumOff val="-7451"/>
                <a:alphaOff val="0"/>
                <a:tint val="77000"/>
              </a:schemeClr>
            </a:gs>
            <a:gs pos="81000">
              <a:schemeClr val="accent3">
                <a:hueOff val="668020"/>
                <a:satOff val="-86770"/>
                <a:lumOff val="-7451"/>
                <a:alphaOff val="0"/>
                <a:tint val="79000"/>
              </a:schemeClr>
            </a:gs>
            <a:gs pos="86000">
              <a:schemeClr val="accent3">
                <a:hueOff val="668020"/>
                <a:satOff val="-86770"/>
                <a:lumOff val="-7451"/>
                <a:alphaOff val="0"/>
                <a:tint val="73000"/>
              </a:schemeClr>
            </a:gs>
            <a:gs pos="100000">
              <a:schemeClr val="accent3">
                <a:hueOff val="668020"/>
                <a:satOff val="-86770"/>
                <a:lumOff val="-7451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668020"/>
              <a:satOff val="-86770"/>
              <a:lumOff val="-7451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F70F25-E8D5-42DE-B8EE-EEAC40B7D667}">
      <dsp:nvSpPr>
        <dsp:cNvPr id="0" name=""/>
        <dsp:cNvSpPr/>
      </dsp:nvSpPr>
      <dsp:spPr>
        <a:xfrm>
          <a:off x="3387941" y="814899"/>
          <a:ext cx="1921203" cy="76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4010"/>
                <a:satOff val="-43385"/>
                <a:lumOff val="-3725"/>
                <a:alphaOff val="0"/>
                <a:tint val="1000"/>
              </a:schemeClr>
            </a:gs>
            <a:gs pos="68000">
              <a:schemeClr val="accent3">
                <a:hueOff val="334010"/>
                <a:satOff val="-43385"/>
                <a:lumOff val="-3725"/>
                <a:alphaOff val="0"/>
                <a:tint val="77000"/>
              </a:schemeClr>
            </a:gs>
            <a:gs pos="81000">
              <a:schemeClr val="accent3">
                <a:hueOff val="334010"/>
                <a:satOff val="-43385"/>
                <a:lumOff val="-3725"/>
                <a:alphaOff val="0"/>
                <a:tint val="79000"/>
              </a:schemeClr>
            </a:gs>
            <a:gs pos="86000">
              <a:schemeClr val="accent3">
                <a:hueOff val="334010"/>
                <a:satOff val="-43385"/>
                <a:lumOff val="-3725"/>
                <a:alphaOff val="0"/>
                <a:tint val="73000"/>
              </a:schemeClr>
            </a:gs>
            <a:gs pos="100000">
              <a:schemeClr val="accent3">
                <a:hueOff val="334010"/>
                <a:satOff val="-43385"/>
                <a:lumOff val="-3725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334010"/>
              <a:satOff val="-43385"/>
              <a:lumOff val="-372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Зависит от инвестора</a:t>
          </a:r>
          <a:endParaRPr lang="ru-RU" sz="24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3410318" y="837276"/>
        <a:ext cx="1876449" cy="719245"/>
      </dsp:txXfrm>
    </dsp:sp>
    <dsp:sp modelId="{136EFB1D-8AA7-4D4C-941C-08FE255267DA}">
      <dsp:nvSpPr>
        <dsp:cNvPr id="0" name=""/>
        <dsp:cNvSpPr/>
      </dsp:nvSpPr>
      <dsp:spPr>
        <a:xfrm>
          <a:off x="5660408" y="1196899"/>
          <a:ext cx="2161353" cy="1782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68020"/>
              <a:satOff val="-86770"/>
              <a:lumOff val="-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l" defTabSz="889000">
            <a:lnSpc>
              <a:spcPts val="16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Рассмотрение бизнес-плана и регистрация </a:t>
          </a:r>
          <a:r>
            <a:rPr lang="ru-RU" sz="2000" b="1" kern="1200" baseline="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в качестве резидента СЭЗ «Могилев»</a:t>
          </a:r>
          <a:endParaRPr lang="ru-RU" sz="20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5701432" y="1237923"/>
        <a:ext cx="2079305" cy="1318617"/>
      </dsp:txXfrm>
    </dsp:sp>
    <dsp:sp modelId="{60948A8C-5BAA-4D94-B59D-B413DC93E4CE}">
      <dsp:nvSpPr>
        <dsp:cNvPr id="0" name=""/>
        <dsp:cNvSpPr/>
      </dsp:nvSpPr>
      <dsp:spPr>
        <a:xfrm>
          <a:off x="6140709" y="2597564"/>
          <a:ext cx="1921203" cy="763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68020"/>
                <a:satOff val="-86770"/>
                <a:lumOff val="-7451"/>
                <a:alphaOff val="0"/>
                <a:tint val="1000"/>
              </a:schemeClr>
            </a:gs>
            <a:gs pos="68000">
              <a:schemeClr val="accent3">
                <a:hueOff val="668020"/>
                <a:satOff val="-86770"/>
                <a:lumOff val="-7451"/>
                <a:alphaOff val="0"/>
                <a:tint val="77000"/>
              </a:schemeClr>
            </a:gs>
            <a:gs pos="81000">
              <a:schemeClr val="accent3">
                <a:hueOff val="668020"/>
                <a:satOff val="-86770"/>
                <a:lumOff val="-7451"/>
                <a:alphaOff val="0"/>
                <a:tint val="79000"/>
              </a:schemeClr>
            </a:gs>
            <a:gs pos="86000">
              <a:schemeClr val="accent3">
                <a:hueOff val="668020"/>
                <a:satOff val="-86770"/>
                <a:lumOff val="-7451"/>
                <a:alphaOff val="0"/>
                <a:tint val="73000"/>
              </a:schemeClr>
            </a:gs>
            <a:gs pos="100000">
              <a:schemeClr val="accent3">
                <a:hueOff val="668020"/>
                <a:satOff val="-86770"/>
                <a:lumOff val="-7451"/>
                <a:alphaOff val="0"/>
                <a:tint val="3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3">
              <a:hueOff val="668020"/>
              <a:satOff val="-86770"/>
              <a:lumOff val="-745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10000"/>
                </a:schemeClr>
              </a:solidFill>
              <a:latin typeface="Calibri" pitchFamily="34" charset="0"/>
            </a:rPr>
            <a:t>14 дней</a:t>
          </a:r>
          <a:endParaRPr lang="ru-RU" sz="2400" b="1" kern="1200" dirty="0">
            <a:solidFill>
              <a:schemeClr val="accent6">
                <a:lumMod val="10000"/>
              </a:schemeClr>
            </a:solidFill>
            <a:latin typeface="Calibri" pitchFamily="34" charset="0"/>
          </a:endParaRPr>
        </a:p>
      </dsp:txBody>
      <dsp:txXfrm>
        <a:off x="6163086" y="2619941"/>
        <a:ext cx="1876449" cy="719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BBC2696-8A41-4125-9739-CE10183C7406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4195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86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B22BFB9-0D42-4390-8B1B-6A66F3B76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34E9-430A-41F1-9CA4-5E4720A951B1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3358-91BC-43DF-9559-62FA4368F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479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547C2-6897-46A2-B912-A224E7BF9575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18D58-2FD6-4A35-A1B3-F1FECDB90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944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F920-99D7-4FEE-B5FE-D6F6EF4B408D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77E5-104F-47E1-AA60-FE8253E0C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170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21F5-EE4A-4B4C-B339-53932728AC37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BDAB-FB90-4230-AF0F-7C43EC82B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3474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DAC1-0CE2-4956-9A37-47B3A82A690C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2722-EF64-41D3-A223-2AA549DA3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31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73CE-E8B2-43F7-B139-B013A3D254C1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1168-6D00-4546-BF02-2A91D1341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870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37CC-1828-47D0-B5E1-C49C7F7B8F48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094D-8679-427F-92DE-85FF21F45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901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 userDrawn="1"/>
        </p:nvSpPr>
        <p:spPr>
          <a:xfrm>
            <a:off x="251520" y="188640"/>
            <a:ext cx="8640960" cy="576064"/>
          </a:xfrm>
          <a:prstGeom prst="round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3" name="Picture 4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1115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6578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 userDrawn="1"/>
        </p:nvGraphicFramePr>
        <p:xfrm>
          <a:off x="0" y="6453336"/>
          <a:ext cx="9144000" cy="35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 userDrawn="1"/>
        </p:nvSpPr>
        <p:spPr>
          <a:xfrm>
            <a:off x="251520" y="188640"/>
            <a:ext cx="8640960" cy="57606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Picture 4" descr="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1115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864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 userDrawn="1"/>
        </p:nvGraphicFramePr>
        <p:xfrm>
          <a:off x="0" y="6453336"/>
          <a:ext cx="9144000" cy="35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 userDrawn="1"/>
        </p:nvSpPr>
        <p:spPr>
          <a:xfrm>
            <a:off x="251520" y="188640"/>
            <a:ext cx="8640960" cy="57606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Picture 4" descr="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1115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4043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 userDrawn="1"/>
        </p:nvGraphicFramePr>
        <p:xfrm>
          <a:off x="0" y="6453336"/>
          <a:ext cx="9144000" cy="35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 userDrawn="1"/>
        </p:nvSpPr>
        <p:spPr>
          <a:xfrm>
            <a:off x="251520" y="188640"/>
            <a:ext cx="8640960" cy="57606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Picture 4" descr="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1115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507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 userDrawn="1"/>
        </p:nvGraphicFramePr>
        <p:xfrm>
          <a:off x="0" y="6453336"/>
          <a:ext cx="9144000" cy="35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 userDrawn="1"/>
        </p:nvSpPr>
        <p:spPr>
          <a:xfrm>
            <a:off x="251520" y="188640"/>
            <a:ext cx="8640960" cy="576064"/>
          </a:xfrm>
          <a:prstGeom prst="round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4" name="Picture 4" descr="log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311150"/>
            <a:ext cx="1439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281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D950-E2E5-49CB-B24A-9DA23130C55C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65F7-CA3D-4318-900F-67ED294EE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481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2694E-A3C7-4E30-A6B3-3D4E920782C1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95D13-4C87-4D37-9F6C-4E32FD77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943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90C1C-14B0-44BC-9355-F91941089E39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45DC-AA8E-4000-A0AB-FBD1E99DF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549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60B35-E700-4B74-AEB7-F373E0DDCE19}" type="datetimeFigureOut">
              <a:rPr lang="ru-RU"/>
              <a:pPr>
                <a:defRPr/>
              </a:pPr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383907-F463-4276-9A13-15E5F17C4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686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43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28613" y="214313"/>
            <a:ext cx="6619875" cy="62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ru-RU" sz="2400" b="1" i="1" dirty="0">
                <a:solidFill>
                  <a:schemeClr val="bg1"/>
                </a:solidFill>
                <a:latin typeface="Calibri" pitchFamily="34" charset="0"/>
              </a:rPr>
              <a:t>Преимущества СЭЗ «Могилев»: </a:t>
            </a:r>
            <a:endParaRPr lang="ru-RU" sz="2400" b="1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Льготы для резидентов СЭЗ</a:t>
            </a:r>
            <a:endParaRPr lang="ru-RU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24286" y="887462"/>
            <a:ext cx="48192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8900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dirty="0" smtClean="0">
                <a:solidFill>
                  <a:srgbClr val="161616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161616"/>
                </a:solidFill>
                <a:latin typeface="Calibri" pitchFamily="34" charset="0"/>
              </a:rPr>
              <a:t>Таможенные льготы</a:t>
            </a:r>
          </a:p>
          <a:p>
            <a:pPr marL="88900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dirty="0">
                <a:solidFill>
                  <a:srgbClr val="161616"/>
                </a:solidFill>
                <a:latin typeface="Calibri" pitchFamily="34" charset="0"/>
              </a:rPr>
              <a:t> Налоговые льготы</a:t>
            </a:r>
          </a:p>
          <a:p>
            <a:pPr marL="88900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dirty="0" smtClean="0">
                <a:solidFill>
                  <a:srgbClr val="161616"/>
                </a:solidFill>
                <a:latin typeface="Calibri" pitchFamily="34" charset="0"/>
              </a:rPr>
              <a:t>Единое </a:t>
            </a:r>
            <a:r>
              <a:rPr lang="ru-RU" sz="2000" b="1" dirty="0">
                <a:solidFill>
                  <a:srgbClr val="161616"/>
                </a:solidFill>
                <a:latin typeface="Calibri" pitchFamily="34" charset="0"/>
              </a:rPr>
              <a:t>экономическое </a:t>
            </a:r>
            <a:r>
              <a:rPr lang="ru-RU" sz="2000" b="1" dirty="0" smtClean="0">
                <a:solidFill>
                  <a:srgbClr val="161616"/>
                </a:solidFill>
                <a:latin typeface="Calibri" pitchFamily="34" charset="0"/>
              </a:rPr>
              <a:t>пространство Евразийского экономического союза</a:t>
            </a:r>
            <a:endParaRPr lang="ru-RU" sz="2000" b="1" dirty="0">
              <a:solidFill>
                <a:srgbClr val="161616"/>
              </a:solidFill>
              <a:latin typeface="Calibri" pitchFamily="34" charset="0"/>
            </a:endParaRPr>
          </a:p>
          <a:p>
            <a:pPr marL="88900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dirty="0" smtClean="0">
                <a:solidFill>
                  <a:srgbClr val="161616"/>
                </a:solidFill>
                <a:latin typeface="Calibri" pitchFamily="34" charset="0"/>
              </a:rPr>
              <a:t>Преференции </a:t>
            </a:r>
            <a:r>
              <a:rPr lang="ru-RU" sz="2000" b="1" dirty="0">
                <a:solidFill>
                  <a:srgbClr val="161616"/>
                </a:solidFill>
                <a:latin typeface="Calibri" pitchFamily="34" charset="0"/>
              </a:rPr>
              <a:t>в вопросах выделения и эксплуатации земли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8082" y="4293096"/>
            <a:ext cx="6398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285750" eaLnBrk="1" hangingPunct="1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spc="-30" dirty="0" smtClean="0">
                <a:solidFill>
                  <a:srgbClr val="161616"/>
                </a:solidFill>
                <a:latin typeface="Calibri" pitchFamily="34" charset="0"/>
              </a:rPr>
              <a:t>Освобождение </a:t>
            </a:r>
            <a:r>
              <a:rPr lang="ru-RU" sz="2000" b="1" spc="-30" dirty="0">
                <a:solidFill>
                  <a:srgbClr val="161616"/>
                </a:solidFill>
                <a:latin typeface="Calibri" pitchFamily="34" charset="0"/>
              </a:rPr>
              <a:t>от обязательной продажи валюты</a:t>
            </a:r>
          </a:p>
          <a:p>
            <a:pPr marL="88900" indent="-285750" eaLnBrk="1" hangingPunct="1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spc="-30" dirty="0" smtClean="0">
                <a:solidFill>
                  <a:srgbClr val="161616"/>
                </a:solidFill>
                <a:latin typeface="Calibri" pitchFamily="34" charset="0"/>
              </a:rPr>
              <a:t>Развитая </a:t>
            </a:r>
            <a:r>
              <a:rPr lang="ru-RU" sz="2000" b="1" spc="-30" dirty="0">
                <a:solidFill>
                  <a:srgbClr val="161616"/>
                </a:solidFill>
                <a:latin typeface="Calibri" pitchFamily="34" charset="0"/>
              </a:rPr>
              <a:t>логистическая система</a:t>
            </a:r>
          </a:p>
          <a:p>
            <a:pPr marL="88900" indent="-285750" eaLnBrk="1" hangingPunct="1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spc="-30" dirty="0" smtClean="0">
                <a:solidFill>
                  <a:srgbClr val="161616"/>
                </a:solidFill>
                <a:latin typeface="Calibri" pitchFamily="34" charset="0"/>
              </a:rPr>
              <a:t>Квалифицированные </a:t>
            </a:r>
            <a:r>
              <a:rPr lang="ru-RU" sz="2000" b="1" spc="-30" dirty="0">
                <a:solidFill>
                  <a:srgbClr val="161616"/>
                </a:solidFill>
                <a:latin typeface="Calibri" pitchFamily="34" charset="0"/>
              </a:rPr>
              <a:t>кадры</a:t>
            </a:r>
          </a:p>
          <a:p>
            <a:pPr marL="88900" indent="-285750" eaLnBrk="1" hangingPunct="1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spc="-30" dirty="0" smtClean="0">
                <a:solidFill>
                  <a:srgbClr val="161616"/>
                </a:solidFill>
                <a:latin typeface="Calibri" pitchFamily="34" charset="0"/>
              </a:rPr>
              <a:t>Развитая инженерно-транспортная инфраструктура</a:t>
            </a:r>
          </a:p>
          <a:p>
            <a:pPr marL="88900" indent="-285750" eaLnBrk="1" hangingPunct="1">
              <a:lnSpc>
                <a:spcPts val="2400"/>
              </a:lnSpc>
              <a:buFont typeface="Wingdings" pitchFamily="2" charset="2"/>
              <a:buChar char="ь"/>
            </a:pPr>
            <a:r>
              <a:rPr lang="ru-RU" sz="2000" b="1" spc="-30" dirty="0" smtClean="0">
                <a:solidFill>
                  <a:srgbClr val="161616"/>
                </a:solidFill>
                <a:latin typeface="Calibri" pitchFamily="34" charset="0"/>
              </a:rPr>
              <a:t>Строительство инфраструктуры за счет средств государственного бюджета</a:t>
            </a:r>
            <a:endParaRPr lang="ru-RU" sz="2000" b="1" spc="-30" dirty="0">
              <a:solidFill>
                <a:srgbClr val="161616"/>
              </a:solidFill>
              <a:latin typeface="Calibri" pitchFamily="34" charset="0"/>
            </a:endParaRPr>
          </a:p>
        </p:txBody>
      </p:sp>
      <p:pic>
        <p:nvPicPr>
          <p:cNvPr id="1028" name="Picture 4" descr="http://www.kasparov.ru/content/materials/201405/5386F203CF8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20" y="1124744"/>
            <a:ext cx="3344936" cy="25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2.obozrevatel.ua/2/1305382/147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31432"/>
            <a:ext cx="2458530" cy="16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-port.com/mediafiles/items/2013/10/115196/c4942123aad6d2d7854fe942bdabe057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0" y="3176971"/>
            <a:ext cx="249050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62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61251779"/>
              </p:ext>
            </p:extLst>
          </p:nvPr>
        </p:nvGraphicFramePr>
        <p:xfrm>
          <a:off x="539552" y="2852936"/>
          <a:ext cx="80648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55588" y="180975"/>
            <a:ext cx="6619875" cy="63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Условия инвестирования и регистрация предприятия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513" y="2287588"/>
            <a:ext cx="7777162" cy="1135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Процедура государственной регистрации и регистрации предприятия инвестора в качестве резидента СЭЗ «Могилев» при наличии готового бизнес-плана осуществляется в течение не более </a:t>
            </a:r>
            <a:r>
              <a:rPr lang="ru-RU" sz="2800" b="1" i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14 рабочих дней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.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 </a:t>
            </a: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9788" y="925513"/>
            <a:ext cx="6278562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Условия инвестирования:</a:t>
            </a:r>
          </a:p>
          <a:p>
            <a:pPr marL="457200" indent="-457200" algn="ctr">
              <a:lnSpc>
                <a:spcPct val="80000"/>
              </a:lnSpc>
              <a:defRPr/>
            </a:pPr>
            <a:endParaRPr lang="ru-RU" sz="2400" b="1" i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457200" indent="-457200" algn="ctr">
              <a:lnSpc>
                <a:spcPct val="80000"/>
              </a:lnSpc>
              <a:buFont typeface="Wingdings" pitchFamily="2" charset="2"/>
              <a:buChar char="ь"/>
              <a:defRPr/>
            </a:pPr>
            <a:r>
              <a:rPr lang="ru-RU" sz="2400" b="1" i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Размер инвестиций</a:t>
            </a:r>
            <a:r>
              <a:rPr lang="en-US" sz="2400" b="1" i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 &gt;= </a:t>
            </a:r>
            <a:r>
              <a:rPr lang="ru-RU" sz="2400" b="1" i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1 </a:t>
            </a:r>
            <a:r>
              <a:rPr lang="ru-RU" sz="2400" b="1" i="1" dirty="0" err="1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млн.евро</a:t>
            </a:r>
            <a:endParaRPr lang="en-US" sz="2400" b="1" i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84338" y="904875"/>
            <a:ext cx="6227762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92275" y="2276475"/>
            <a:ext cx="6227763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Рисунок 7" descr="595206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98583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6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85750" y="260648"/>
            <a:ext cx="7239000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Участок № 4 СЭЗ «Могилев»</a:t>
            </a:r>
            <a:endParaRPr lang="ru-RU" sz="2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836712"/>
            <a:ext cx="87849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1800"/>
              </a:lnSpc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В течении 2010-2013 годов реализована 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I 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очередь строительства инфраструктуры, в которую вложено около 16 млн. долл. США.  Строительство </a:t>
            </a:r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II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 очереди инфраструктуры предусматривает вложения в размере порядка 20 млн. долл. США.</a:t>
            </a:r>
            <a:endParaRPr lang="ru-RU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9" y="1700808"/>
            <a:ext cx="8437563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34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850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Calibri" pitchFamily="34" charset="0"/>
              </a:rPr>
              <a:t>СЭЗ «Могилев</a:t>
            </a:r>
            <a:r>
              <a:rPr lang="ru-RU" sz="3200" b="1" i="1" dirty="0" smtClean="0">
                <a:solidFill>
                  <a:schemeClr val="bg1"/>
                </a:solidFill>
                <a:latin typeface="Calibri" pitchFamily="34" charset="0"/>
              </a:rPr>
              <a:t>» - новые перспективы</a:t>
            </a:r>
            <a:endParaRPr lang="ru-RU" sz="32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68426" y="942974"/>
            <a:ext cx="8424863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4000" b="1" i="1" dirty="0" smtClean="0">
                <a:solidFill>
                  <a:srgbClr val="E51101"/>
                </a:solidFill>
                <a:latin typeface="Monotype Corsiva" panose="03010101010201010101" pitchFamily="66" charset="0"/>
              </a:rPr>
              <a:t>ПРОЕКТ</a:t>
            </a:r>
            <a:endParaRPr lang="ru-RU" sz="4000" b="1" i="1" dirty="0">
              <a:solidFill>
                <a:srgbClr val="E51101"/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ts val="3200"/>
              </a:lnSpc>
            </a:pPr>
            <a:r>
              <a:rPr lang="ru-RU" sz="4000" b="1" i="1" dirty="0" smtClean="0">
                <a:solidFill>
                  <a:srgbClr val="E51101"/>
                </a:solidFill>
                <a:latin typeface="Monotype Corsiva" panose="03010101010201010101" pitchFamily="66" charset="0"/>
              </a:rPr>
              <a:t>«Создание  </a:t>
            </a:r>
            <a:r>
              <a:rPr lang="ru-RU" sz="4000" b="1" i="1" dirty="0">
                <a:solidFill>
                  <a:srgbClr val="E51101"/>
                </a:solidFill>
                <a:latin typeface="Monotype Corsiva" panose="03010101010201010101" pitchFamily="66" charset="0"/>
              </a:rPr>
              <a:t>промышленной зоны производителей </a:t>
            </a:r>
            <a:r>
              <a:rPr lang="ru-RU" sz="4000" b="1" i="1" dirty="0" err="1" smtClean="0">
                <a:solidFill>
                  <a:srgbClr val="E51101"/>
                </a:solidFill>
                <a:latin typeface="Monotype Corsiva" panose="03010101010201010101" pitchFamily="66" charset="0"/>
              </a:rPr>
              <a:t>автокомпонентов</a:t>
            </a:r>
            <a:r>
              <a:rPr lang="ru-RU" sz="4000" b="1" i="1" dirty="0" smtClean="0">
                <a:solidFill>
                  <a:srgbClr val="E51101"/>
                </a:solidFill>
                <a:latin typeface="Monotype Corsiva" panose="03010101010201010101" pitchFamily="66" charset="0"/>
              </a:rPr>
              <a:t>»</a:t>
            </a:r>
            <a:endParaRPr lang="ru-RU" sz="4000" b="1" i="1" dirty="0">
              <a:solidFill>
                <a:srgbClr val="E5110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" name="Picture 5" descr="C:\Documents and Settings\User\Рабочий стол\samara-osp-3_nordbord_OSB3_Nordbord_pr-vo_kanada_9mm_h_1__25m_h_2__5m_3_125_m2list_po_cene_580_rub__list_269725.jpe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84592" r="75806"/>
          <a:stretch/>
        </p:blipFill>
        <p:spPr bwMode="auto">
          <a:xfrm>
            <a:off x="2407774" y="5517232"/>
            <a:ext cx="1228122" cy="5761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http://www.alabuga.ru/upload/resize_cache/iblock/98c/1000_1000_1/333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108520" y="2276872"/>
            <a:ext cx="9378756" cy="468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55671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23850" y="204788"/>
            <a:ext cx="8496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 dirty="0" smtClean="0">
                <a:solidFill>
                  <a:schemeClr val="bg1"/>
                </a:solidFill>
                <a:latin typeface="Calibri" pitchFamily="34" charset="0"/>
              </a:rPr>
              <a:t>Место расположения и характеристики</a:t>
            </a:r>
            <a:endParaRPr lang="ru-RU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16936"/>
            <a:ext cx="5030862" cy="5749556"/>
          </a:xfrm>
          <a:prstGeom prst="rect">
            <a:avLst/>
          </a:prstGeom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5496" y="857026"/>
            <a:ext cx="5776913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7305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Участок № 7 СЭЗ «Могилев»</a:t>
            </a:r>
            <a:br>
              <a:rPr lang="ru-RU" sz="2200" b="1" dirty="0" smtClean="0">
                <a:solidFill>
                  <a:srgbClr val="161616"/>
                </a:solidFill>
                <a:latin typeface="+mn-lt"/>
              </a:rPr>
            </a:b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    (</a:t>
            </a: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общая площадь  - </a:t>
            </a: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237,9 </a:t>
            </a: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га)</a:t>
            </a:r>
          </a:p>
          <a:p>
            <a:pPr indent="273050">
              <a:buFont typeface="Wingdings" pitchFamily="2" charset="2"/>
              <a:buChar char="ü"/>
            </a:pPr>
            <a:endParaRPr lang="ru-RU" sz="2200" b="1" dirty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Расположен на границе</a:t>
            </a:r>
            <a:br>
              <a:rPr lang="ru-RU" sz="2200" b="1" dirty="0" smtClean="0">
                <a:solidFill>
                  <a:srgbClr val="161616"/>
                </a:solidFill>
                <a:latin typeface="+mn-lt"/>
              </a:rPr>
            </a:b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    города Могилева</a:t>
            </a:r>
          </a:p>
          <a:p>
            <a:pPr indent="273050">
              <a:buFont typeface="Wingdings" pitchFamily="2" charset="2"/>
              <a:buChar char="ü"/>
            </a:pPr>
            <a:endParaRPr lang="ru-RU" sz="2200" b="1" dirty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Наличие водопровода</a:t>
            </a:r>
          </a:p>
          <a:p>
            <a:pPr indent="273050">
              <a:buFont typeface="Wingdings" pitchFamily="2" charset="2"/>
              <a:buChar char="ü"/>
            </a:pPr>
            <a:endParaRPr lang="ru-RU" sz="2200" b="1" dirty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Наличие газопровода</a:t>
            </a:r>
          </a:p>
          <a:p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    высокого и низкого давления</a:t>
            </a:r>
          </a:p>
          <a:p>
            <a:endParaRPr lang="ru-RU" sz="2200" b="1" dirty="0" smtClean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Наличие канализации</a:t>
            </a:r>
          </a:p>
          <a:p>
            <a:pPr indent="273050">
              <a:buFont typeface="Wingdings" pitchFamily="2" charset="2"/>
              <a:buChar char="ü"/>
            </a:pPr>
            <a:endParaRPr lang="ru-RU" sz="2200" b="1" dirty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Электроснабжение</a:t>
            </a:r>
            <a:br>
              <a:rPr lang="ru-RU" sz="2200" b="1" dirty="0" smtClean="0">
                <a:solidFill>
                  <a:srgbClr val="161616"/>
                </a:solidFill>
                <a:latin typeface="+mn-lt"/>
              </a:rPr>
            </a:b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    (подстанция на расстоянии 2,5 км.)</a:t>
            </a:r>
          </a:p>
          <a:p>
            <a:endParaRPr lang="ru-RU" sz="2200" b="1" dirty="0" smtClean="0">
              <a:solidFill>
                <a:srgbClr val="161616"/>
              </a:solidFill>
              <a:latin typeface="+mn-lt"/>
            </a:endParaRPr>
          </a:p>
          <a:p>
            <a:pPr indent="27305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Имеются подъездные пути</a:t>
            </a:r>
            <a:endParaRPr lang="ru-RU" sz="2200" b="1" dirty="0">
              <a:solidFill>
                <a:srgbClr val="16161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30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8763" y="333375"/>
            <a:ext cx="7192962" cy="39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200" b="1" i="1" dirty="0">
                <a:solidFill>
                  <a:schemeClr val="bg1"/>
                </a:solidFill>
                <a:latin typeface="+mj-lt"/>
              </a:rPr>
              <a:t>Территория </a:t>
            </a:r>
            <a:r>
              <a:rPr lang="ru-RU" sz="3200" b="1" i="1" dirty="0" smtClean="0">
                <a:solidFill>
                  <a:schemeClr val="bg1"/>
                </a:solidFill>
                <a:latin typeface="+mj-lt"/>
              </a:rPr>
              <a:t>кластера</a:t>
            </a:r>
            <a:endParaRPr lang="ru-RU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235" y="1268760"/>
            <a:ext cx="414072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200" b="1" spc="-4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На границе </a:t>
            </a:r>
            <a:r>
              <a:rPr lang="ru-RU" sz="2200" b="1" spc="-4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города Могилева</a:t>
            </a:r>
            <a:endParaRPr lang="en-US" sz="2200" b="1" spc="-40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>
              <a:defRPr/>
            </a:pPr>
            <a:endParaRPr lang="ru-RU" sz="2200" b="1" spc="-40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200" b="1" spc="-4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1,5 км до международной автомагистрали </a:t>
            </a:r>
            <a:r>
              <a:rPr lang="en-US" sz="2200" b="1" spc="-4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                     </a:t>
            </a:r>
            <a:r>
              <a:rPr lang="ru-RU" sz="2200" b="1" spc="-4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Санкт-Петербург-Одесса</a:t>
            </a:r>
            <a:endParaRPr lang="ru-RU" sz="2200" b="1" spc="-40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2200" b="1" spc="-40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200" b="1" spc="-4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Близость к главным улицам города </a:t>
            </a:r>
            <a:r>
              <a:rPr lang="ru-RU" sz="2200" b="1" spc="-4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Могилев</a:t>
            </a:r>
            <a:r>
              <a:rPr lang="ru-RU" sz="2200" b="1" spc="-4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а</a:t>
            </a:r>
            <a:r>
              <a:rPr lang="ru-RU" sz="2200" b="1" spc="-4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 </a:t>
            </a:r>
            <a:r>
              <a:rPr lang="en-US" sz="2200" b="1" spc="-4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(</a:t>
            </a:r>
            <a:r>
              <a:rPr lang="ru-RU" sz="2200" b="1" spc="-4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маршрутам </a:t>
            </a:r>
            <a:r>
              <a:rPr lang="ru-RU" sz="2200" b="1" spc="-4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общественного транспорта)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2200" b="1" spc="-40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200" b="1" spc="-4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Ландшафт участка спокойный, без значительных перепадов </a:t>
            </a:r>
            <a:r>
              <a:rPr lang="ru-RU" sz="2200" b="1" spc="-4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высот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ru-RU" sz="2200" b="1" spc="-40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200" b="1" spc="-4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Имеются магистральные инженерные сети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72360" y="836712"/>
            <a:ext cx="4548112" cy="59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Участок № 7 СЭЗ «Могилев»</a:t>
            </a:r>
          </a:p>
          <a:p>
            <a:pPr>
              <a:lnSpc>
                <a:spcPts val="19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Первый этап застройки: 57 га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29" y="1412776"/>
            <a:ext cx="4068187" cy="53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7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endParaRPr lang="ru-RU" sz="4800" b="1" i="1" dirty="0" smtClean="0">
              <a:solidFill>
                <a:srgbClr val="E51101"/>
              </a:solidFill>
              <a:latin typeface="Monotype Corsiva" pitchFamily="66" charset="0"/>
            </a:endParaRPr>
          </a:p>
          <a:p>
            <a:pPr lvl="1" algn="r"/>
            <a:r>
              <a:rPr lang="ru-RU" sz="4800" b="1" i="1" dirty="0" smtClean="0">
                <a:solidFill>
                  <a:srgbClr val="E51101"/>
                </a:solidFill>
                <a:latin typeface="Monotype Corsiva" pitchFamily="66" charset="0"/>
              </a:rPr>
              <a:t>Когда </a:t>
            </a:r>
            <a:r>
              <a:rPr lang="ru-RU" sz="4800" b="1" i="1" dirty="0">
                <a:solidFill>
                  <a:srgbClr val="E51101"/>
                </a:solidFill>
                <a:latin typeface="Monotype Corsiva" pitchFamily="66" charset="0"/>
              </a:rPr>
              <a:t>Вы видите успешный бизнес, это значит, что кто-то когда-то принял смелое решение.</a:t>
            </a:r>
            <a:endParaRPr lang="ru-RU" sz="4800" b="1" i="1" dirty="0" smtClean="0">
              <a:solidFill>
                <a:srgbClr val="E51101"/>
              </a:solidFill>
              <a:latin typeface="Monotype Corsiva" pitchFamily="66" charset="0"/>
            </a:endParaRPr>
          </a:p>
          <a:p>
            <a:pPr algn="r"/>
            <a:endParaRPr lang="ru-RU" sz="4800" b="1" i="1" dirty="0" smtClean="0">
              <a:solidFill>
                <a:srgbClr val="E51101"/>
              </a:solidFill>
              <a:latin typeface="Monotype Corsiva" pitchFamily="66" charset="0"/>
            </a:endParaRPr>
          </a:p>
          <a:p>
            <a:pPr algn="r"/>
            <a:r>
              <a:rPr lang="ru-RU" sz="4800" b="1" i="1" dirty="0" smtClean="0">
                <a:solidFill>
                  <a:srgbClr val="E51101"/>
                </a:solidFill>
                <a:latin typeface="Monotype Corsiva" pitchFamily="66" charset="0"/>
              </a:rPr>
              <a:t>Питер </a:t>
            </a:r>
            <a:r>
              <a:rPr lang="ru-RU" sz="4800" b="1" i="1" dirty="0" err="1" smtClean="0">
                <a:solidFill>
                  <a:srgbClr val="E51101"/>
                </a:solidFill>
                <a:latin typeface="Monotype Corsiva" pitchFamily="66" charset="0"/>
              </a:rPr>
              <a:t>Друкер</a:t>
            </a:r>
            <a:endParaRPr lang="ru-RU" sz="4800" b="1" i="1" dirty="0">
              <a:solidFill>
                <a:srgbClr val="E5110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3593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alibri" pitchFamily="34" charset="0"/>
              </a:rPr>
              <a:t>WWW.FEZMOGILEV.BY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49891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:\ОИиВЭС\Temp\Общая схема С 12 Участ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01688"/>
            <a:ext cx="42830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23850" y="204788"/>
            <a:ext cx="5603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Структура СЭЗ «Могилев» </a:t>
            </a: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5496" y="909638"/>
            <a:ext cx="577691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73050">
              <a:buFont typeface="Wingdings" pitchFamily="2" charset="2"/>
              <a:buChar char="ü"/>
            </a:pPr>
            <a:r>
              <a:rPr lang="ru-RU" sz="2200" b="1" dirty="0">
                <a:solidFill>
                  <a:srgbClr val="161616"/>
                </a:solidFill>
                <a:latin typeface="+mn-lt"/>
              </a:rPr>
              <a:t>Территория СЭЗ «Могилев» состоит из  </a:t>
            </a: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  </a:t>
            </a:r>
          </a:p>
          <a:p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    </a:t>
            </a:r>
            <a:r>
              <a:rPr lang="en-US" sz="2200" b="1" dirty="0" smtClean="0">
                <a:solidFill>
                  <a:srgbClr val="161616"/>
                </a:solidFill>
                <a:latin typeface="+mn-lt"/>
              </a:rPr>
              <a:t>12</a:t>
            </a: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 </a:t>
            </a:r>
            <a:r>
              <a:rPr lang="ru-RU" sz="2200" b="1" dirty="0">
                <a:solidFill>
                  <a:srgbClr val="161616"/>
                </a:solidFill>
                <a:latin typeface="+mn-lt"/>
              </a:rPr>
              <a:t>участков.</a:t>
            </a:r>
          </a:p>
          <a:p>
            <a:pPr indent="273050"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161616"/>
                </a:solidFill>
                <a:latin typeface="+mn-lt"/>
              </a:rPr>
              <a:t>Общая </a:t>
            </a:r>
            <a:r>
              <a:rPr lang="ru-RU" sz="2200" b="1" dirty="0">
                <a:solidFill>
                  <a:srgbClr val="161616"/>
                </a:solidFill>
                <a:latin typeface="+mn-lt"/>
              </a:rPr>
              <a:t>площадь – </a:t>
            </a:r>
            <a:r>
              <a:rPr lang="en-US" sz="2200" b="1" dirty="0">
                <a:solidFill>
                  <a:srgbClr val="161616"/>
                </a:solidFill>
                <a:latin typeface="+mn-lt"/>
              </a:rPr>
              <a:t>2840,7</a:t>
            </a:r>
            <a:r>
              <a:rPr lang="ru-RU" sz="2200" b="1" dirty="0">
                <a:solidFill>
                  <a:srgbClr val="161616"/>
                </a:solidFill>
                <a:latin typeface="+mn-lt"/>
              </a:rPr>
              <a:t> га.</a:t>
            </a:r>
          </a:p>
          <a:p>
            <a:pPr indent="273050"/>
            <a:r>
              <a:rPr lang="ru-RU" sz="2200" b="1" dirty="0">
                <a:solidFill>
                  <a:srgbClr val="161616"/>
                </a:solidFill>
                <a:latin typeface="+mn-lt"/>
              </a:rPr>
              <a:t>Из них:</a:t>
            </a:r>
            <a:endParaRPr lang="en-US" sz="2200" b="1" dirty="0">
              <a:solidFill>
                <a:srgbClr val="161616"/>
              </a:solidFill>
              <a:latin typeface="+mn-lt"/>
            </a:endParaRPr>
          </a:p>
          <a:p>
            <a:pPr indent="273050"/>
            <a:r>
              <a:rPr lang="ru-RU" sz="2200" b="1" dirty="0">
                <a:solidFill>
                  <a:srgbClr val="161616"/>
                </a:solidFill>
                <a:latin typeface="+mn-lt"/>
              </a:rPr>
              <a:t>Свободные земельные участки </a:t>
            </a:r>
            <a:r>
              <a:rPr lang="ru-RU" sz="2200" b="1">
                <a:solidFill>
                  <a:srgbClr val="161616"/>
                </a:solidFill>
                <a:latin typeface="+mn-lt"/>
              </a:rPr>
              <a:t>– </a:t>
            </a:r>
            <a:r>
              <a:rPr lang="ru-RU" sz="2200" b="1" smtClean="0">
                <a:solidFill>
                  <a:srgbClr val="161616"/>
                </a:solidFill>
                <a:latin typeface="+mn-lt"/>
              </a:rPr>
              <a:t>390,5 </a:t>
            </a:r>
            <a:r>
              <a:rPr lang="ru-RU" sz="2200" b="1" dirty="0">
                <a:solidFill>
                  <a:srgbClr val="161616"/>
                </a:solidFill>
                <a:latin typeface="+mn-lt"/>
              </a:rPr>
              <a:t>га.</a:t>
            </a:r>
          </a:p>
          <a:p>
            <a:pPr indent="273050"/>
            <a:r>
              <a:rPr lang="ru-RU" sz="2200" b="1" dirty="0">
                <a:solidFill>
                  <a:srgbClr val="161616"/>
                </a:solidFill>
                <a:latin typeface="+mn-lt"/>
              </a:rPr>
              <a:t>Свободные производственные площади </a:t>
            </a:r>
            <a:endParaRPr lang="en-US" sz="2200" b="1" dirty="0">
              <a:solidFill>
                <a:srgbClr val="161616"/>
              </a:solidFill>
              <a:latin typeface="+mn-lt"/>
            </a:endParaRPr>
          </a:p>
          <a:p>
            <a:pPr indent="273050"/>
            <a:r>
              <a:rPr lang="ru-RU" sz="2200" b="1" dirty="0">
                <a:solidFill>
                  <a:srgbClr val="161616"/>
                </a:solidFill>
                <a:latin typeface="+mn-lt"/>
              </a:rPr>
              <a:t>более 14</a:t>
            </a:r>
            <a:r>
              <a:rPr lang="en-US" sz="2200" b="1" dirty="0">
                <a:solidFill>
                  <a:srgbClr val="161616"/>
                </a:solidFill>
                <a:latin typeface="+mn-lt"/>
              </a:rPr>
              <a:t>0</a:t>
            </a:r>
            <a:r>
              <a:rPr lang="ru-RU" sz="2200" b="1" dirty="0">
                <a:solidFill>
                  <a:srgbClr val="161616"/>
                </a:solidFill>
                <a:latin typeface="+mn-lt"/>
              </a:rPr>
              <a:t> тыс. м</a:t>
            </a:r>
            <a:r>
              <a:rPr lang="ru-RU" sz="2200" b="1" baseline="30000" dirty="0">
                <a:solidFill>
                  <a:srgbClr val="161616"/>
                </a:solidFill>
                <a:latin typeface="+mn-lt"/>
              </a:rPr>
              <a:t>2.</a:t>
            </a:r>
            <a:endParaRPr lang="en-US" sz="2200" b="1" dirty="0">
              <a:solidFill>
                <a:srgbClr val="161616"/>
              </a:solidFill>
              <a:latin typeface="+mn-lt"/>
            </a:endParaRPr>
          </a:p>
        </p:txBody>
      </p:sp>
      <p:pic>
        <p:nvPicPr>
          <p:cNvPr id="11" name="Рисунок 10" descr="IMGP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85904"/>
            <a:ext cx="263999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5219700" y="5403850"/>
            <a:ext cx="2119313" cy="146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Участок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 № 1 – </a:t>
            </a: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373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 </a:t>
            </a: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г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a</a:t>
            </a:r>
          </a:p>
          <a:p>
            <a:pPr eaLnBrk="1" hangingPunct="1">
              <a:lnSpc>
                <a:spcPts val="1800"/>
              </a:lnSpc>
            </a:pP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Участок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 № 2 – </a:t>
            </a: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182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,</a:t>
            </a: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6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 </a:t>
            </a: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г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a</a:t>
            </a:r>
          </a:p>
          <a:p>
            <a:pPr eaLnBrk="1" hangingPunct="1">
              <a:lnSpc>
                <a:spcPts val="1800"/>
              </a:lnSpc>
            </a:pP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Участок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 № 3 – 65,69 </a:t>
            </a: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г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a</a:t>
            </a:r>
          </a:p>
          <a:p>
            <a:pPr eaLnBrk="1" hangingPunct="1">
              <a:lnSpc>
                <a:spcPts val="1800"/>
              </a:lnSpc>
            </a:pP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Участок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 № 4 – </a:t>
            </a: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925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,</a:t>
            </a: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2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3 </a:t>
            </a: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г</a:t>
            </a:r>
            <a:r>
              <a:rPr lang="es-ES" sz="1400" b="1" dirty="0">
                <a:solidFill>
                  <a:srgbClr val="292929"/>
                </a:solidFill>
                <a:latin typeface="Calibri" pitchFamily="34" charset="0"/>
              </a:rPr>
              <a:t>a</a:t>
            </a:r>
            <a:endParaRPr lang="ru-RU" sz="1400" b="1" dirty="0">
              <a:solidFill>
                <a:srgbClr val="292929"/>
              </a:solidFill>
              <a:latin typeface="Calibri" pitchFamily="34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Участок № 5 – 78,5 га</a:t>
            </a:r>
          </a:p>
          <a:p>
            <a:pPr eaLnBrk="1" hangingPunct="1">
              <a:lnSpc>
                <a:spcPts val="1800"/>
              </a:lnSpc>
            </a:pPr>
            <a:r>
              <a:rPr lang="ru-RU" sz="1400" b="1" dirty="0">
                <a:solidFill>
                  <a:srgbClr val="292929"/>
                </a:solidFill>
                <a:latin typeface="Calibri" pitchFamily="34" charset="0"/>
              </a:rPr>
              <a:t>Участок № 6 – 187,95 га</a:t>
            </a:r>
          </a:p>
        </p:txBody>
      </p:sp>
      <p:pic>
        <p:nvPicPr>
          <p:cNvPr id="12" name="Рисунок 11" descr="IMG_0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067" y="4869160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3" name="Прямоугольник 1"/>
          <p:cNvSpPr>
            <a:spLocks noChangeArrowheads="1"/>
          </p:cNvSpPr>
          <p:nvPr/>
        </p:nvSpPr>
        <p:spPr bwMode="auto">
          <a:xfrm>
            <a:off x="7108825" y="5407025"/>
            <a:ext cx="21431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Участок № 7 – 237,03 га</a:t>
            </a:r>
          </a:p>
          <a:p>
            <a:pPr>
              <a:lnSpc>
                <a:spcPts val="1800"/>
              </a:lnSpc>
            </a:pP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Участок № 8 – 58 га</a:t>
            </a:r>
            <a:endParaRPr lang="en-US" sz="1200" b="1">
              <a:solidFill>
                <a:schemeClr val="bg2"/>
              </a:solidFill>
              <a:latin typeface="Calibri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Участок № 9 – 92,14 га</a:t>
            </a:r>
            <a:endParaRPr lang="en-US" sz="1200" b="1">
              <a:solidFill>
                <a:srgbClr val="292929"/>
              </a:solidFill>
              <a:latin typeface="Calibri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Участок № </a:t>
            </a:r>
            <a:r>
              <a:rPr lang="en-US" sz="1200" b="1">
                <a:solidFill>
                  <a:srgbClr val="292929"/>
                </a:solidFill>
                <a:latin typeface="Calibri" pitchFamily="34" charset="0"/>
              </a:rPr>
              <a:t>10</a:t>
            </a: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 – 9</a:t>
            </a:r>
            <a:r>
              <a:rPr lang="en-US" sz="1200" b="1">
                <a:solidFill>
                  <a:srgbClr val="292929"/>
                </a:solidFill>
                <a:latin typeface="Calibri" pitchFamily="34" charset="0"/>
              </a:rPr>
              <a:t>9</a:t>
            </a: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,</a:t>
            </a:r>
            <a:r>
              <a:rPr lang="en-US" sz="1200" b="1">
                <a:solidFill>
                  <a:srgbClr val="292929"/>
                </a:solidFill>
                <a:latin typeface="Calibri" pitchFamily="34" charset="0"/>
              </a:rPr>
              <a:t>23</a:t>
            </a: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 га</a:t>
            </a:r>
            <a:endParaRPr lang="en-US" sz="1200" b="1">
              <a:solidFill>
                <a:srgbClr val="292929"/>
              </a:solidFill>
              <a:latin typeface="Calibri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Участок № </a:t>
            </a:r>
            <a:r>
              <a:rPr lang="en-US" sz="1200" b="1">
                <a:solidFill>
                  <a:srgbClr val="292929"/>
                </a:solidFill>
                <a:latin typeface="Calibri" pitchFamily="34" charset="0"/>
              </a:rPr>
              <a:t>1</a:t>
            </a: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1 – 293,92 га</a:t>
            </a:r>
          </a:p>
          <a:p>
            <a:pPr>
              <a:lnSpc>
                <a:spcPts val="1800"/>
              </a:lnSpc>
            </a:pP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Участок № </a:t>
            </a:r>
            <a:r>
              <a:rPr lang="en-US" sz="1200" b="1">
                <a:solidFill>
                  <a:srgbClr val="292929"/>
                </a:solidFill>
                <a:latin typeface="Calibri" pitchFamily="34" charset="0"/>
              </a:rPr>
              <a:t>1</a:t>
            </a:r>
            <a:r>
              <a:rPr lang="ru-RU" sz="1200" b="1">
                <a:solidFill>
                  <a:srgbClr val="292929"/>
                </a:solidFill>
                <a:latin typeface="Calibri" pitchFamily="34" charset="0"/>
              </a:rPr>
              <a:t>2 – 248,12 га</a:t>
            </a:r>
            <a:endParaRPr lang="en-US" sz="1200" b="1">
              <a:solidFill>
                <a:srgbClr val="292929"/>
              </a:solidFill>
              <a:latin typeface="Calibri" pitchFamily="34" charset="0"/>
            </a:endParaRPr>
          </a:p>
          <a:p>
            <a:pPr>
              <a:lnSpc>
                <a:spcPts val="1800"/>
              </a:lnSpc>
            </a:pPr>
            <a:endParaRPr lang="en-US" sz="1200" b="1">
              <a:solidFill>
                <a:srgbClr val="29292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\Рабочий стол\Моисеенко Юлия Александровна\глобус\Бизнес-вместе_1.jpg"/>
          <p:cNvPicPr>
            <a:picLocks noChangeAspect="1" noChangeArrowheads="1"/>
          </p:cNvPicPr>
          <p:nvPr/>
        </p:nvPicPr>
        <p:blipFill>
          <a:blip r:embed="rId2"/>
          <a:srcRect t="5650" b="18307"/>
          <a:stretch>
            <a:fillRect/>
          </a:stretch>
        </p:blipFill>
        <p:spPr bwMode="auto">
          <a:xfrm>
            <a:off x="0" y="2639534"/>
            <a:ext cx="9144000" cy="424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23850" y="188913"/>
            <a:ext cx="5602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СЭЗ «Могилев» сегодня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214313" y="765175"/>
            <a:ext cx="8390135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61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300" b="1" dirty="0" smtClean="0">
                <a:solidFill>
                  <a:srgbClr val="161616"/>
                </a:solidFill>
                <a:latin typeface="+mn-lt"/>
              </a:rPr>
              <a:t>43</a:t>
            </a:r>
            <a:r>
              <a:rPr lang="en-US" sz="2300" b="1" dirty="0" smtClean="0">
                <a:solidFill>
                  <a:srgbClr val="161616"/>
                </a:solidFill>
                <a:latin typeface="+mn-lt"/>
              </a:rPr>
              <a:t> </a:t>
            </a:r>
            <a:r>
              <a:rPr lang="ru-RU" sz="2300" b="1" dirty="0" smtClean="0">
                <a:solidFill>
                  <a:srgbClr val="161616"/>
                </a:solidFill>
                <a:latin typeface="+mn-lt"/>
              </a:rPr>
              <a:t>резидентов</a:t>
            </a:r>
            <a:endParaRPr lang="ru-RU" sz="2300" b="1" dirty="0">
              <a:solidFill>
                <a:srgbClr val="161616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300" b="1" dirty="0">
                <a:solidFill>
                  <a:srgbClr val="161616"/>
                </a:solidFill>
                <a:latin typeface="+mn-lt"/>
              </a:rPr>
              <a:t>Общий объем заявленных инвестиций</a:t>
            </a:r>
            <a:r>
              <a:rPr lang="en-US" sz="2300" b="1" dirty="0">
                <a:solidFill>
                  <a:srgbClr val="161616"/>
                </a:solidFill>
                <a:latin typeface="+mn-lt"/>
              </a:rPr>
              <a:t> </a:t>
            </a:r>
            <a:r>
              <a:rPr lang="ru-RU" sz="2300" b="1" dirty="0">
                <a:solidFill>
                  <a:srgbClr val="161616"/>
                </a:solidFill>
                <a:latin typeface="+mn-lt"/>
              </a:rPr>
              <a:t>– более </a:t>
            </a:r>
            <a:r>
              <a:rPr lang="ru-RU" sz="2300" b="1" dirty="0" smtClean="0">
                <a:solidFill>
                  <a:srgbClr val="161616"/>
                </a:solidFill>
                <a:latin typeface="+mn-lt"/>
              </a:rPr>
              <a:t>1,</a:t>
            </a:r>
            <a:r>
              <a:rPr lang="en-US" sz="2300" b="1" dirty="0" smtClean="0">
                <a:solidFill>
                  <a:srgbClr val="161616"/>
                </a:solidFill>
                <a:latin typeface="+mn-lt"/>
              </a:rPr>
              <a:t>1</a:t>
            </a:r>
            <a:r>
              <a:rPr lang="ru-RU" sz="2300" b="1" dirty="0" smtClean="0">
                <a:solidFill>
                  <a:srgbClr val="161616"/>
                </a:solidFill>
                <a:latin typeface="+mn-lt"/>
              </a:rPr>
              <a:t> </a:t>
            </a:r>
            <a:r>
              <a:rPr lang="ru-RU" sz="2300" b="1" dirty="0">
                <a:solidFill>
                  <a:srgbClr val="161616"/>
                </a:solidFill>
                <a:latin typeface="+mn-lt"/>
              </a:rPr>
              <a:t>млрд. евро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300" b="1" dirty="0" smtClean="0">
                <a:solidFill>
                  <a:srgbClr val="161616"/>
                </a:solidFill>
                <a:latin typeface="+mj-lt"/>
              </a:rPr>
              <a:t>34 предприяти</a:t>
            </a:r>
            <a:r>
              <a:rPr lang="ru-RU" sz="2300" b="1" dirty="0">
                <a:solidFill>
                  <a:srgbClr val="161616"/>
                </a:solidFill>
                <a:latin typeface="+mj-lt"/>
              </a:rPr>
              <a:t>й</a:t>
            </a:r>
            <a:r>
              <a:rPr lang="ru-RU" sz="2300" b="1" dirty="0" smtClean="0">
                <a:solidFill>
                  <a:srgbClr val="161616"/>
                </a:solidFill>
                <a:latin typeface="+mj-lt"/>
              </a:rPr>
              <a:t> </a:t>
            </a:r>
            <a:r>
              <a:rPr lang="ru-RU" sz="2300" b="1" dirty="0">
                <a:solidFill>
                  <a:srgbClr val="161616"/>
                </a:solidFill>
                <a:latin typeface="+mj-lt"/>
              </a:rPr>
              <a:t>производят </a:t>
            </a:r>
            <a:r>
              <a:rPr lang="ru-RU" sz="2300" b="1" dirty="0" smtClean="0">
                <a:solidFill>
                  <a:srgbClr val="161616"/>
                </a:solidFill>
                <a:latin typeface="+mj-lt"/>
              </a:rPr>
              <a:t>продукцию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300" b="1" dirty="0" smtClean="0">
                <a:solidFill>
                  <a:srgbClr val="161616"/>
                </a:solidFill>
                <a:latin typeface="+mn-lt"/>
              </a:rPr>
              <a:t>5 предприятий начали производство в 2014 году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300" b="1" dirty="0" smtClean="0">
                <a:solidFill>
                  <a:srgbClr val="161616"/>
                </a:solidFill>
                <a:latin typeface="+mn-lt"/>
              </a:rPr>
              <a:t>5 предприятий начнут производство в 2015 году  </a:t>
            </a:r>
            <a:endParaRPr lang="en-US" sz="2300" b="1" dirty="0">
              <a:solidFill>
                <a:srgbClr val="161616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300" b="1" dirty="0">
                <a:solidFill>
                  <a:srgbClr val="161616"/>
                </a:solidFill>
                <a:latin typeface="+mn-lt"/>
              </a:rPr>
              <a:t>Объем выпуска продукции в </a:t>
            </a:r>
            <a:r>
              <a:rPr lang="ru-RU" sz="2300" b="1" dirty="0" smtClean="0">
                <a:solidFill>
                  <a:srgbClr val="161616"/>
                </a:solidFill>
                <a:latin typeface="+mn-lt"/>
              </a:rPr>
              <a:t>201</a:t>
            </a:r>
            <a:r>
              <a:rPr lang="en-US" sz="2300" b="1" dirty="0" smtClean="0">
                <a:solidFill>
                  <a:srgbClr val="161616"/>
                </a:solidFill>
                <a:latin typeface="+mn-lt"/>
              </a:rPr>
              <a:t>4</a:t>
            </a:r>
            <a:r>
              <a:rPr lang="ru-RU" sz="2300" b="1" dirty="0" smtClean="0">
                <a:solidFill>
                  <a:srgbClr val="161616"/>
                </a:solidFill>
                <a:latin typeface="+mn-lt"/>
              </a:rPr>
              <a:t> </a:t>
            </a:r>
            <a:r>
              <a:rPr lang="ru-RU" sz="2300" b="1" dirty="0">
                <a:solidFill>
                  <a:srgbClr val="161616"/>
                </a:solidFill>
                <a:latin typeface="+mn-lt"/>
              </a:rPr>
              <a:t>году –</a:t>
            </a:r>
            <a:br>
              <a:rPr lang="ru-RU" sz="2300" b="1" dirty="0">
                <a:solidFill>
                  <a:srgbClr val="161616"/>
                </a:solidFill>
                <a:latin typeface="+mn-lt"/>
              </a:rPr>
            </a:br>
            <a:r>
              <a:rPr lang="en-US" sz="2300" b="1" dirty="0" smtClean="0">
                <a:solidFill>
                  <a:srgbClr val="161616"/>
                </a:solidFill>
                <a:latin typeface="+mn-lt"/>
              </a:rPr>
              <a:t>1,7</a:t>
            </a:r>
            <a:r>
              <a:rPr lang="ru-RU" sz="2300" b="1" dirty="0" smtClean="0">
                <a:solidFill>
                  <a:srgbClr val="161616"/>
                </a:solidFill>
                <a:latin typeface="+mn-lt"/>
              </a:rPr>
              <a:t> </a:t>
            </a:r>
            <a:r>
              <a:rPr lang="ru-RU" sz="2300" b="1" dirty="0">
                <a:solidFill>
                  <a:srgbClr val="161616"/>
                </a:solidFill>
                <a:latin typeface="+mn-lt"/>
              </a:rPr>
              <a:t>млрд. долл. США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ru-RU" sz="2300" b="1" dirty="0">
                <a:solidFill>
                  <a:srgbClr val="161616"/>
                </a:solidFill>
                <a:latin typeface="+mn-lt"/>
              </a:rPr>
              <a:t>Продукция экспортируется в 105 стран</a:t>
            </a:r>
            <a:endParaRPr lang="en-US" sz="2300" b="1" dirty="0">
              <a:solidFill>
                <a:srgbClr val="161616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3200" b="1" dirty="0">
              <a:solidFill>
                <a:srgbClr val="16161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3569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50825" y="188640"/>
            <a:ext cx="799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+mn-lt"/>
              </a:rPr>
              <a:t>Зарубежные страны-инвесторы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64" y="2738676"/>
            <a:ext cx="1496105" cy="149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23528" y="2989190"/>
            <a:ext cx="2308686" cy="1435392"/>
            <a:chOff x="29166" y="2062978"/>
            <a:chExt cx="2720928" cy="1658324"/>
          </a:xfrm>
        </p:grpSpPr>
        <p:pic>
          <p:nvPicPr>
            <p:cNvPr id="1036" name="Picture 12" descr="C:\Users\User\Desktop\Нидерланды 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6" y="2062978"/>
              <a:ext cx="1391989" cy="1623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1122063" y="3365724"/>
              <a:ext cx="1628031" cy="35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10000"/>
                    </a:schemeClr>
                  </a:solidFill>
                </a:rPr>
                <a:t>Нидерланды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27713" y="1697579"/>
            <a:ext cx="1826285" cy="776511"/>
            <a:chOff x="735893" y="3933056"/>
            <a:chExt cx="2152389" cy="897111"/>
          </a:xfrm>
        </p:grpSpPr>
        <p:pic>
          <p:nvPicPr>
            <p:cNvPr id="1034" name="Picture 10" descr="C:\Users\User\Desktop\Австрия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933056"/>
              <a:ext cx="1700658" cy="897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735893" y="3933056"/>
              <a:ext cx="1324846" cy="35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10000"/>
                    </a:schemeClr>
                  </a:solidFill>
                </a:rPr>
                <a:t>Австрия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6536" y="5641883"/>
            <a:ext cx="1836600" cy="1187213"/>
            <a:chOff x="408878" y="5199383"/>
            <a:chExt cx="2164546" cy="1371600"/>
          </a:xfrm>
        </p:grpSpPr>
        <p:pic>
          <p:nvPicPr>
            <p:cNvPr id="1035" name="Picture 11" descr="C:\Users\User\Desktop\Германия 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78" y="5199383"/>
              <a:ext cx="10636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1274223" y="5952750"/>
              <a:ext cx="1299201" cy="35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10000"/>
                    </a:schemeClr>
                  </a:solidFill>
                </a:rPr>
                <a:t>Германия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588224" y="5250701"/>
            <a:ext cx="1961926" cy="1232003"/>
            <a:chOff x="6655420" y="5487443"/>
            <a:chExt cx="1961926" cy="1232003"/>
          </a:xfrm>
        </p:grpSpPr>
        <p:pic>
          <p:nvPicPr>
            <p:cNvPr id="1033" name="Picture 9" descr="C:\Users\User\Desktop\Кипр 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420" y="5493829"/>
              <a:ext cx="1961926" cy="1225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6825445" y="5487443"/>
              <a:ext cx="666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10000"/>
                    </a:schemeClr>
                  </a:solidFill>
                </a:rPr>
                <a:t>Кипр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243572" y="3039890"/>
            <a:ext cx="1438711" cy="1832993"/>
            <a:chOff x="6923531" y="3151062"/>
            <a:chExt cx="1438711" cy="1832993"/>
          </a:xfrm>
        </p:grpSpPr>
        <p:pic>
          <p:nvPicPr>
            <p:cNvPr id="1032" name="Picture 8" descr="C:\Users\User\Desktop\Израиль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598" y="3239367"/>
              <a:ext cx="870644" cy="1744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6923531" y="3151062"/>
              <a:ext cx="986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10000"/>
                    </a:schemeClr>
                  </a:solidFill>
                </a:rPr>
                <a:t>Израиль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660232" y="1372171"/>
            <a:ext cx="2272628" cy="1315751"/>
            <a:chOff x="4419056" y="3922082"/>
            <a:chExt cx="2272628" cy="1315751"/>
          </a:xfrm>
        </p:grpSpPr>
        <p:pic>
          <p:nvPicPr>
            <p:cNvPr id="1040" name="Picture 16" descr="http://upinfo.ru/sites/default/files/styles/full/public/story/11-04/fla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312" y="3922082"/>
              <a:ext cx="2225372" cy="131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4419056" y="3922082"/>
              <a:ext cx="818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10000"/>
                    </a:schemeClr>
                  </a:solidFill>
                </a:rPr>
                <a:t>Россия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532230" y="817457"/>
            <a:ext cx="1884966" cy="1212590"/>
            <a:chOff x="3767494" y="776178"/>
            <a:chExt cx="1884966" cy="1212590"/>
          </a:xfrm>
        </p:grpSpPr>
        <p:pic>
          <p:nvPicPr>
            <p:cNvPr id="1038" name="Picture 14" descr="C:\Users\User\Desktop\Финляндия 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494" y="776178"/>
              <a:ext cx="808393" cy="1212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4402113" y="819098"/>
              <a:ext cx="1250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10000"/>
                    </a:schemeClr>
                  </a:solidFill>
                </a:rPr>
                <a:t>Финляндия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8316" y="4718995"/>
            <a:ext cx="1563212" cy="1763709"/>
            <a:chOff x="378316" y="4718995"/>
            <a:chExt cx="1563212" cy="1763709"/>
          </a:xfrm>
        </p:grpSpPr>
        <p:sp>
          <p:nvSpPr>
            <p:cNvPr id="55" name="TextBox 54"/>
            <p:cNvSpPr txBox="1"/>
            <p:nvPr/>
          </p:nvSpPr>
          <p:spPr>
            <a:xfrm>
              <a:off x="914466" y="4718995"/>
              <a:ext cx="818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10000"/>
                    </a:schemeClr>
                  </a:solidFill>
                </a:rPr>
                <a:t>Дания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1042" name="Picture 18" descr="C:\Users\User\Desktop\Дания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16" y="4974268"/>
              <a:ext cx="1563212" cy="1508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371263" y="936920"/>
            <a:ext cx="1047750" cy="1216738"/>
            <a:chOff x="2371263" y="936920"/>
            <a:chExt cx="1047750" cy="1216738"/>
          </a:xfrm>
        </p:grpSpPr>
        <p:sp>
          <p:nvSpPr>
            <p:cNvPr id="2" name="TextBox 1"/>
            <p:cNvSpPr txBox="1"/>
            <p:nvPr/>
          </p:nvSpPr>
          <p:spPr>
            <a:xfrm>
              <a:off x="2590464" y="1784857"/>
              <a:ext cx="791665" cy="36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10000"/>
                    </a:schemeClr>
                  </a:solidFill>
                </a:rPr>
                <a:t>Литва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1043" name="Picture 19" descr="C:\Users\User\Desktop\Литва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263" y="936920"/>
              <a:ext cx="1047750" cy="81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461" y="5448292"/>
            <a:ext cx="1289050" cy="871487"/>
            <a:chOff x="4653461" y="5448292"/>
            <a:chExt cx="1289050" cy="871487"/>
          </a:xfrm>
        </p:grpSpPr>
        <p:sp>
          <p:nvSpPr>
            <p:cNvPr id="56" name="TextBox 55"/>
            <p:cNvSpPr txBox="1"/>
            <p:nvPr/>
          </p:nvSpPr>
          <p:spPr>
            <a:xfrm>
              <a:off x="4865938" y="6012002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chemeClr val="accent6">
                      <a:lumMod val="10000"/>
                    </a:schemeClr>
                  </a:solidFill>
                </a:rPr>
                <a:t>Турция</a:t>
              </a:r>
              <a:endParaRPr lang="ru-RU" sz="1400" b="1" i="1" dirty="0">
                <a:solidFill>
                  <a:schemeClr val="accent6">
                    <a:lumMod val="10000"/>
                  </a:schemeClr>
                </a:solidFill>
              </a:endParaRPr>
            </a:p>
          </p:txBody>
        </p:sp>
        <p:pic>
          <p:nvPicPr>
            <p:cNvPr id="1044" name="Picture 20" descr="C:\Users\User\Desktop\Турция 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461" y="5448292"/>
              <a:ext cx="1289050" cy="56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9174" flipV="1">
            <a:off x="1918155" y="4645999"/>
            <a:ext cx="1985188" cy="19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97869" y="3645023"/>
            <a:ext cx="1985188" cy="19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524" flipV="1">
            <a:off x="1985024" y="2605013"/>
            <a:ext cx="1985188" cy="1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698" flipV="1">
            <a:off x="2995370" y="2160855"/>
            <a:ext cx="1552524" cy="1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7168" flipV="1">
            <a:off x="2911950" y="4821216"/>
            <a:ext cx="1885098" cy="19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2888">
            <a:off x="4423187" y="4700452"/>
            <a:ext cx="1265385" cy="18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0609" flipV="1">
            <a:off x="5226276" y="4407602"/>
            <a:ext cx="2181417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0959" flipV="1">
            <a:off x="5462665" y="3507436"/>
            <a:ext cx="2402605" cy="18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7319" flipV="1">
            <a:off x="4982097" y="2553017"/>
            <a:ext cx="1830559" cy="1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2209">
            <a:off x="4395285" y="2370201"/>
            <a:ext cx="928072" cy="18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090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884888"/>
            <a:ext cx="54005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Инвестиционный проект: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«Вертикально интегрированный деревообрабатывающий комплекс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»</a:t>
            </a:r>
          </a:p>
          <a:p>
            <a:pPr>
              <a:defRPr/>
            </a:pPr>
            <a:endParaRPr lang="ru-RU" sz="24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Страна инвестор:</a:t>
            </a:r>
          </a:p>
          <a:p>
            <a:pPr lvl="1"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- Литва</a:t>
            </a:r>
          </a:p>
          <a:p>
            <a:pPr lvl="1"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	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- Нидерланды</a:t>
            </a:r>
          </a:p>
          <a:p>
            <a:pPr lvl="1">
              <a:defRPr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	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1200 </a:t>
            </a: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новых </a:t>
            </a: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рабочих мест</a:t>
            </a:r>
          </a:p>
        </p:txBody>
      </p:sp>
      <p:pic>
        <p:nvPicPr>
          <p:cNvPr id="2" name="Рисунок 1" descr="4_dide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933056"/>
            <a:ext cx="3600000" cy="210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_dide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600000" cy="204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7850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Calibri" pitchFamily="34" charset="0"/>
              </a:rPr>
              <a:t>ИООО «ВМГ </a:t>
            </a:r>
            <a:r>
              <a:rPr lang="ru-RU" sz="2800" b="1" i="1" dirty="0" err="1" smtClean="0">
                <a:solidFill>
                  <a:schemeClr val="bg1"/>
                </a:solidFill>
                <a:latin typeface="Calibri" pitchFamily="34" charset="0"/>
              </a:rPr>
              <a:t>Индустри</a:t>
            </a:r>
            <a:r>
              <a:rPr lang="ru-RU" sz="2800" b="1" i="1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  <a:endParaRPr lang="ru-RU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User\Мои документы\Downloads\135px-Flag_of_the_Netherlands.svg.pn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0" b="7353"/>
          <a:stretch/>
        </p:blipFill>
        <p:spPr bwMode="auto">
          <a:xfrm>
            <a:off x="7020272" y="4079133"/>
            <a:ext cx="720000" cy="437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2" descr="300px-Flag_of_Lithuania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2" b="10009"/>
          <a:stretch/>
        </p:blipFill>
        <p:spPr bwMode="auto">
          <a:xfrm>
            <a:off x="7020272" y="3532975"/>
            <a:ext cx="720000" cy="43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850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ИООО «</a:t>
            </a:r>
            <a:r>
              <a:rPr lang="ru-RU" sz="2800" b="1" i="1" dirty="0" err="1">
                <a:solidFill>
                  <a:schemeClr val="bg1"/>
                </a:solidFill>
                <a:latin typeface="Calibri" pitchFamily="34" charset="0"/>
              </a:rPr>
              <a:t>Кроноспан</a:t>
            </a:r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 ОСБ»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275" y="1700808"/>
            <a:ext cx="50419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Инвестиционный проект:</a:t>
            </a:r>
          </a:p>
          <a:p>
            <a:pPr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«Организация производства материалов для мебельной и строительной промышлености в СЭЗ «Могилев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»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Страна инвестор:</a:t>
            </a:r>
          </a:p>
          <a:p>
            <a:pPr lvl="1"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	- 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Австрия</a:t>
            </a:r>
          </a:p>
          <a:p>
            <a:pPr lvl="1"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125</a:t>
            </a:r>
            <a:r>
              <a:rPr lang="en-US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новых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рабочих 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мест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</p:txBody>
      </p:sp>
      <p:pic>
        <p:nvPicPr>
          <p:cNvPr id="12" name="Picture 77" descr="f1304_austria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68" y="4257055"/>
            <a:ext cx="720000" cy="53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Documents and Settings\User\Рабочий стол\samara-osp-3_nordbord_OSB3_Nordbord_pr-vo_kanada_9mm_h_1__25m_h_2__5m_3_125_m2list_po_cene_580_rub__list_269725.jpe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13804" y="4950000"/>
            <a:ext cx="2590044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7" descr="http://life97.com.ua/img/userimages/user_641/OSB_panel_03_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90640" y="991108"/>
            <a:ext cx="2234189" cy="190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 descr="S:\ОРиФИ\РЕЗИДЕНТЫ\КРОНОСПАН\перспектива\kronospan Belarus - visualization of plant in Smorg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7" y="2951770"/>
            <a:ext cx="3600000" cy="1998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69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850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Calibri" pitchFamily="34" charset="0"/>
              </a:rPr>
              <a:t>ООО «</a:t>
            </a:r>
            <a:r>
              <a:rPr lang="ru-RU" sz="2800" b="1" i="1" dirty="0" err="1" smtClean="0">
                <a:solidFill>
                  <a:schemeClr val="bg1"/>
                </a:solidFill>
                <a:latin typeface="Calibri" pitchFamily="34" charset="0"/>
              </a:rPr>
              <a:t>Кронохем</a:t>
            </a:r>
            <a:r>
              <a:rPr lang="ru-RU" sz="2800" b="1" i="1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  <a:endParaRPr lang="ru-RU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275" y="1340768"/>
            <a:ext cx="50419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Инвестиционный проект: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rgbClr val="161616"/>
                </a:solidFill>
                <a:latin typeface="Calibri" pitchFamily="34" charset="0"/>
              </a:rPr>
              <a:t>«Строительство</a:t>
            </a:r>
            <a:r>
              <a:rPr lang="ru-RU" sz="2000" b="1" dirty="0">
                <a:solidFill>
                  <a:srgbClr val="161616"/>
                </a:solidFill>
                <a:latin typeface="Calibri" pitchFamily="34" charset="0"/>
              </a:rPr>
              <a:t>, организация производства и последующая эксплуатация завода по выпуску </a:t>
            </a:r>
            <a:r>
              <a:rPr lang="ru-RU" sz="2000" b="1" dirty="0" smtClean="0">
                <a:solidFill>
                  <a:srgbClr val="161616"/>
                </a:solidFill>
                <a:latin typeface="Calibri" pitchFamily="34" charset="0"/>
              </a:rPr>
              <a:t>карбамидоформальдегидных </a:t>
            </a:r>
            <a:r>
              <a:rPr lang="ru-RU" sz="2000" b="1" dirty="0">
                <a:solidFill>
                  <a:srgbClr val="161616"/>
                </a:solidFill>
                <a:latin typeface="Calibri" pitchFamily="34" charset="0"/>
              </a:rPr>
              <a:t>и фенолформальдегидных смол и компонентов, необходимых для выпуска данной продукции в г</a:t>
            </a:r>
            <a:r>
              <a:rPr lang="ru-RU" sz="2000" b="1" dirty="0" smtClean="0">
                <a:solidFill>
                  <a:srgbClr val="161616"/>
                </a:solidFill>
                <a:latin typeface="Calibri" pitchFamily="34" charset="0"/>
              </a:rPr>
              <a:t>. Могилев </a:t>
            </a:r>
            <a:r>
              <a:rPr lang="ru-RU" sz="2000" b="1" dirty="0">
                <a:solidFill>
                  <a:srgbClr val="161616"/>
                </a:solidFill>
                <a:latin typeface="Calibri" pitchFamily="34" charset="0"/>
              </a:rPr>
              <a:t>на территории свободной экономической зоны «Могилев</a:t>
            </a:r>
            <a:r>
              <a:rPr lang="ru-RU" sz="2000" b="1" dirty="0" smtClean="0">
                <a:solidFill>
                  <a:srgbClr val="161616"/>
                </a:solidFill>
                <a:latin typeface="Calibri" pitchFamily="34" charset="0"/>
              </a:rPr>
              <a:t>»</a:t>
            </a:r>
          </a:p>
          <a:p>
            <a:pPr>
              <a:defRPr/>
            </a:pPr>
            <a:endParaRPr lang="ru-RU" sz="20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Страна инвестор:</a:t>
            </a:r>
          </a:p>
          <a:p>
            <a:pPr lvl="1"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	- 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Австрия</a:t>
            </a:r>
          </a:p>
          <a:p>
            <a:pPr lvl="1"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25 новых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рабочих 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мест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</p:txBody>
      </p:sp>
      <p:pic>
        <p:nvPicPr>
          <p:cNvPr id="14" name="Picture 5" descr="C:\Documents and Settings\User\Рабочий стол\samara-osp-3_nordbord_OSB3_Nordbord_pr-vo_kanada_9mm_h_1__25m_h_2__5m_3_125_m2list_po_cene_580_rub__list_269725.jpe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84592" r="75806"/>
          <a:stretch/>
        </p:blipFill>
        <p:spPr bwMode="auto">
          <a:xfrm>
            <a:off x="2407774" y="5517232"/>
            <a:ext cx="1228122" cy="5761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2" descr="S:\ОРиФИ\РЕЗИДЕНТЫ\КРОНОСПАН\перспектива\kronospan Belarus - visualization of plant in Smorg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9" y="1586012"/>
            <a:ext cx="3600000" cy="1998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7" descr="f1304_austria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37" y="4819014"/>
            <a:ext cx="720000" cy="53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3244334"/>
            <a:ext cx="1420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028" name="Picture 4" descr="http://www.kcnti.ru/wp-content/uploads/2014/03/17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8" y="3869685"/>
            <a:ext cx="3048001" cy="243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78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Documents and Settings\User\Рабочий стол\shid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5496" y="3825344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988" name="Picture 4" descr="C:\Documents and Settings\User\Рабочий стол\1790305.jpe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496" y="1221016"/>
            <a:ext cx="3600000" cy="2352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850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Calibri" pitchFamily="34" charset="0"/>
              </a:rPr>
              <a:t>ИООО «Омск Карбон Могилев»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5375" y="1803588"/>
            <a:ext cx="536416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Инвестиционный проект:</a:t>
            </a:r>
          </a:p>
          <a:p>
            <a:pPr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«Создание предприятия по производству технического углерода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»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Страна инвестор:</a:t>
            </a:r>
          </a:p>
          <a:p>
            <a:pPr lvl="1">
              <a:defRPr/>
            </a:pP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	- 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Россия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defRPr/>
            </a:pP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2400" b="1" dirty="0" smtClean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448 </a:t>
            </a:r>
            <a:r>
              <a:rPr lang="ru-RU" sz="2400" b="1" dirty="0">
                <a:solidFill>
                  <a:srgbClr val="161616"/>
                </a:solidFill>
                <a:latin typeface="Calibri" pitchFamily="34" charset="0"/>
              </a:rPr>
              <a:t>новых рабочих </a:t>
            </a:r>
            <a:r>
              <a:rPr lang="ru-RU" sz="2400" b="1" dirty="0" smtClean="0">
                <a:solidFill>
                  <a:srgbClr val="161616"/>
                </a:solidFill>
                <a:latin typeface="Calibri" pitchFamily="34" charset="0"/>
              </a:rPr>
              <a:t>мест</a:t>
            </a:r>
            <a:endParaRPr lang="ru-RU" sz="2400" b="1" dirty="0">
              <a:solidFill>
                <a:srgbClr val="161616"/>
              </a:solidFill>
              <a:latin typeface="Calibri" pitchFamily="34" charset="0"/>
            </a:endParaRPr>
          </a:p>
        </p:txBody>
      </p:sp>
      <p:pic>
        <p:nvPicPr>
          <p:cNvPr id="7" name="Picture 12" descr="rus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723078"/>
            <a:ext cx="720000" cy="41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8772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38247575"/>
              </p:ext>
            </p:extLst>
          </p:nvPr>
        </p:nvGraphicFramePr>
        <p:xfrm>
          <a:off x="35496" y="1280168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744" y="1196752"/>
            <a:ext cx="21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Объем производства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12754621"/>
              </p:ext>
            </p:extLst>
          </p:nvPr>
        </p:nvGraphicFramePr>
        <p:xfrm>
          <a:off x="2339752" y="1280168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2000" y="1196752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Экспорт товаров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9849385"/>
              </p:ext>
            </p:extLst>
          </p:nvPr>
        </p:nvGraphicFramePr>
        <p:xfrm>
          <a:off x="4644008" y="1306858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16256" y="1223442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Инвестиции в основной капитал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10240314"/>
              </p:ext>
            </p:extLst>
          </p:nvPr>
        </p:nvGraphicFramePr>
        <p:xfrm>
          <a:off x="6876256" y="1324992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8504" y="1249015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ПИИ на чистой основе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05371881"/>
              </p:ext>
            </p:extLst>
          </p:nvPr>
        </p:nvGraphicFramePr>
        <p:xfrm>
          <a:off x="35496" y="4421336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744" y="4337920"/>
            <a:ext cx="21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Объем производства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070099123"/>
              </p:ext>
            </p:extLst>
          </p:nvPr>
        </p:nvGraphicFramePr>
        <p:xfrm>
          <a:off x="2267744" y="4421336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267744" y="4337920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Экспорт товаров</a:t>
            </a:r>
            <a:endParaRPr lang="ru-RU" sz="1400" b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662981255"/>
              </p:ext>
            </p:extLst>
          </p:nvPr>
        </p:nvGraphicFramePr>
        <p:xfrm>
          <a:off x="4644008" y="4421336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16256" y="4337920"/>
            <a:ext cx="21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Инвестиции в основной капитал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625711294"/>
              </p:ext>
            </p:extLst>
          </p:nvPr>
        </p:nvGraphicFramePr>
        <p:xfrm>
          <a:off x="6876256" y="4421336"/>
          <a:ext cx="2304256" cy="232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948504" y="4337920"/>
            <a:ext cx="21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ПИИ на чистой основе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528" y="23103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pc="-150" dirty="0" smtClean="0">
                <a:latin typeface="+mn-lt"/>
              </a:rPr>
              <a:t>Основные показатели деятельности  СЭЗ «Могилев»</a:t>
            </a:r>
            <a:endParaRPr lang="ru-RU" sz="2400" b="1" i="1" spc="-15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2" y="7647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pc="-100" dirty="0" smtClean="0">
                <a:solidFill>
                  <a:schemeClr val="accent6">
                    <a:lumMod val="10000"/>
                  </a:schemeClr>
                </a:solidFill>
                <a:latin typeface="+mn-lt"/>
              </a:rPr>
              <a:t>Удельный  вес СЭЗ «Могилев» в показателях Могилевской области, %</a:t>
            </a:r>
            <a:endParaRPr lang="ru-RU" sz="2400" b="1" i="1" spc="-100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2" y="37890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spc="-100" dirty="0">
                <a:solidFill>
                  <a:schemeClr val="accent6">
                    <a:lumMod val="10000"/>
                  </a:schemeClr>
                </a:solidFill>
                <a:latin typeface="+mj-lt"/>
              </a:rPr>
              <a:t>Удельный  вес СЭЗ «Могилев» в показателях</a:t>
            </a:r>
            <a:r>
              <a:rPr lang="ru-RU" sz="2400" b="1" i="1" spc="-100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 СЭЗ Республики Беларусь, %</a:t>
            </a:r>
            <a:endParaRPr lang="ru-RU" sz="2400" b="1" i="1" spc="-100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321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rgbClr val="FFFFFF"/>
      </a:lt1>
      <a:dk2>
        <a:srgbClr val="FF0000"/>
      </a:dk2>
      <a:lt2>
        <a:srgbClr val="FFFFFF"/>
      </a:lt2>
      <a:accent1>
        <a:srgbClr val="FD1301"/>
      </a:accent1>
      <a:accent2>
        <a:srgbClr val="C00000"/>
      </a:accent2>
      <a:accent3>
        <a:srgbClr val="FD514D"/>
      </a:accent3>
      <a:accent4>
        <a:srgbClr val="9E8B86"/>
      </a:accent4>
      <a:accent5>
        <a:srgbClr val="A5A5A5"/>
      </a:accent5>
      <a:accent6>
        <a:srgbClr val="D8D8D8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5564</TotalTime>
  <Words>589</Words>
  <Application>Microsoft Office PowerPoint</Application>
  <PresentationFormat>Экран (4:3)</PresentationFormat>
  <Paragraphs>162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615</cp:revision>
  <dcterms:created xsi:type="dcterms:W3CDTF">2011-07-11T08:12:10Z</dcterms:created>
  <dcterms:modified xsi:type="dcterms:W3CDTF">2015-03-05T07:58:00Z</dcterms:modified>
</cp:coreProperties>
</file>